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omments/comment1.xml" ContentType="application/vnd.openxmlformats-officedocument.presentationml.comment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4"/>
  </p:sldMasterIdLst>
  <p:sldIdLst>
    <p:sldId id="280" r:id="rId5"/>
    <p:sldId id="283" r:id="rId6"/>
    <p:sldId id="287" r:id="rId7"/>
    <p:sldId id="293" r:id="rId8"/>
    <p:sldId id="294" r:id="rId9"/>
    <p:sldId id="303" r:id="rId10"/>
    <p:sldId id="298" r:id="rId11"/>
    <p:sldId id="299" r:id="rId12"/>
    <p:sldId id="301" r:id="rId13"/>
    <p:sldId id="297" r:id="rId14"/>
    <p:sldId id="300" r:id="rId15"/>
    <p:sldId id="302" r:id="rId16"/>
    <p:sldId id="304" r:id="rId17"/>
    <p:sldId id="284" r:id="rId18"/>
    <p:sldId id="290" r:id="rId19"/>
    <p:sldId id="305" r:id="rId20"/>
    <p:sldId id="30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kha hardiha" initials="sh" lastIdx="1" clrIdx="0">
    <p:extLst>
      <p:ext uri="{19B8F6BF-5375-455C-9EA6-DF929625EA0E}">
        <p15:presenceInfo xmlns:p15="http://schemas.microsoft.com/office/powerpoint/2012/main" userId="6ddd4923369bf2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4619" autoAdjust="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shikh\AppData\Local\Microsoft\Windows\INetCache\IE\IS51SAM5\Charts%5b1%5d.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shikh\Downloads\FAC%20PPT%20dhruvi.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MDD\Downloads\FAC%20EXTRA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MDD\Downloads\FAC%20EXTRA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MDD\Downloads\FAC%20EXTRA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MDD\Downloads\FAC%20EXTRA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MDD\Downloads\FAC%20EXTRA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shikh\AppData\Local\Microsoft\Windows\INetCache\IE\IS51SAM5\RANKING_ACC%5b1%5d.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shikh\Downloads\Charts%20MAYURI.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shikh\Documents\FAC%20FINANCIAL%20RATIOS%20UPDAT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shikh\Documents\FAC%20FINANCIAL%20RATIOS%20UPDATE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shikh\Documents\vaishnavi%20kalyani.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shikh\Documents\vaishnavi%20kalyani.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hikh\Downloads\EXCEL%20rakshi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shikh\Downloads\EXCEL%20rakshi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shikh\Downloads\FAC%20PPT%20dhruvi.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2000"/>
              <a:t>Profit &amp; Loss</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'P&amp;L'!$B$1</c:f>
              <c:strCache>
                <c:ptCount val="1"/>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'P&amp;L'!$A$2:$A$6</c:f>
              <c:strCache>
                <c:ptCount val="5"/>
                <c:pt idx="0">
                  <c:v>Total Operating Revenues</c:v>
                </c:pt>
                <c:pt idx="1">
                  <c:v>Total Revenue</c:v>
                </c:pt>
                <c:pt idx="2">
                  <c:v>Cost Of Materials Consumed</c:v>
                </c:pt>
                <c:pt idx="3">
                  <c:v>Total Expenses</c:v>
                </c:pt>
                <c:pt idx="4">
                  <c:v>Profit/Loss For The Period</c:v>
                </c:pt>
              </c:strCache>
            </c:strRef>
          </c:cat>
          <c:val>
            <c:numRef>
              <c:f>'P&amp;L'!$B$2:$B$6</c:f>
              <c:numCache>
                <c:formatCode>#,##0.00</c:formatCode>
                <c:ptCount val="5"/>
                <c:pt idx="0">
                  <c:v>26022.9</c:v>
                </c:pt>
                <c:pt idx="1">
                  <c:v>26411.05</c:v>
                </c:pt>
                <c:pt idx="2">
                  <c:v>20681.5</c:v>
                </c:pt>
                <c:pt idx="3">
                  <c:v>22443.4</c:v>
                </c:pt>
                <c:pt idx="4">
                  <c:v>2949.37</c:v>
                </c:pt>
              </c:numCache>
            </c:numRef>
          </c:val>
          <c:extLst>
            <c:ext xmlns:c16="http://schemas.microsoft.com/office/drawing/2014/chart" uri="{C3380CC4-5D6E-409C-BE32-E72D297353CC}">
              <c16:uniqueId val="{00000000-2BB7-4A30-9388-73F45097424C}"/>
            </c:ext>
          </c:extLst>
        </c:ser>
        <c:ser>
          <c:idx val="1"/>
          <c:order val="1"/>
          <c:tx>
            <c:strRef>
              <c:f>'P&amp;L'!$C$1</c:f>
              <c:strCache>
                <c:ptCount val="1"/>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'P&amp;L'!$A$2:$A$6</c:f>
              <c:strCache>
                <c:ptCount val="5"/>
                <c:pt idx="0">
                  <c:v>Total Operating Revenues</c:v>
                </c:pt>
                <c:pt idx="1">
                  <c:v>Total Revenue</c:v>
                </c:pt>
                <c:pt idx="2">
                  <c:v>Cost Of Materials Consumed</c:v>
                </c:pt>
                <c:pt idx="3">
                  <c:v>Total Expenses</c:v>
                </c:pt>
                <c:pt idx="4">
                  <c:v>Profit/Loss For The Period</c:v>
                </c:pt>
              </c:strCache>
            </c:strRef>
          </c:cat>
          <c:val>
            <c:numRef>
              <c:f>'P&amp;L'!$C$2:$C$6</c:f>
              <c:numCache>
                <c:formatCode>#,##0.00</c:formatCode>
                <c:ptCount val="5"/>
                <c:pt idx="0">
                  <c:v>43168.57</c:v>
                </c:pt>
                <c:pt idx="1">
                  <c:v>43475.83</c:v>
                </c:pt>
                <c:pt idx="2">
                  <c:v>37077.47</c:v>
                </c:pt>
                <c:pt idx="3">
                  <c:v>39002.019999999997</c:v>
                </c:pt>
                <c:pt idx="4">
                  <c:v>3352.35</c:v>
                </c:pt>
              </c:numCache>
            </c:numRef>
          </c:val>
          <c:extLst>
            <c:ext xmlns:c16="http://schemas.microsoft.com/office/drawing/2014/chart" uri="{C3380CC4-5D6E-409C-BE32-E72D297353CC}">
              <c16:uniqueId val="{00000001-2BB7-4A30-9388-73F45097424C}"/>
            </c:ext>
          </c:extLst>
        </c:ser>
        <c:ser>
          <c:idx val="2"/>
          <c:order val="2"/>
          <c:tx>
            <c:strRef>
              <c:f>'P&amp;L'!$D$1</c:f>
              <c:strCache>
                <c:ptCount val="1"/>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'P&amp;L'!$A$2:$A$6</c:f>
              <c:strCache>
                <c:ptCount val="5"/>
                <c:pt idx="0">
                  <c:v>Total Operating Revenues</c:v>
                </c:pt>
                <c:pt idx="1">
                  <c:v>Total Revenue</c:v>
                </c:pt>
                <c:pt idx="2">
                  <c:v>Cost Of Materials Consumed</c:v>
                </c:pt>
                <c:pt idx="3">
                  <c:v>Total Expenses</c:v>
                </c:pt>
                <c:pt idx="4">
                  <c:v>Profit/Loss For The Period</c:v>
                </c:pt>
              </c:strCache>
            </c:strRef>
          </c:cat>
          <c:val>
            <c:numRef>
              <c:f>'P&amp;L'!$D$2:$D$6</c:f>
              <c:numCache>
                <c:formatCode>#,##0.00</c:formatCode>
                <c:ptCount val="5"/>
                <c:pt idx="0">
                  <c:v>59899.35</c:v>
                </c:pt>
                <c:pt idx="1">
                  <c:v>60472.97</c:v>
                </c:pt>
                <c:pt idx="2">
                  <c:v>53952.35</c:v>
                </c:pt>
                <c:pt idx="3">
                  <c:v>56138.43</c:v>
                </c:pt>
                <c:pt idx="4">
                  <c:v>3239.94</c:v>
                </c:pt>
              </c:numCache>
            </c:numRef>
          </c:val>
          <c:extLst>
            <c:ext xmlns:c16="http://schemas.microsoft.com/office/drawing/2014/chart" uri="{C3380CC4-5D6E-409C-BE32-E72D297353CC}">
              <c16:uniqueId val="{00000002-2BB7-4A30-9388-73F45097424C}"/>
            </c:ext>
          </c:extLst>
        </c:ser>
        <c:ser>
          <c:idx val="3"/>
          <c:order val="3"/>
          <c:tx>
            <c:strRef>
              <c:f>'P&amp;L'!$E$1</c:f>
              <c:strCache>
                <c:ptCount val="1"/>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'P&amp;L'!$A$2:$A$6</c:f>
              <c:strCache>
                <c:ptCount val="5"/>
                <c:pt idx="0">
                  <c:v>Total Operating Revenues</c:v>
                </c:pt>
                <c:pt idx="1">
                  <c:v>Total Revenue</c:v>
                </c:pt>
                <c:pt idx="2">
                  <c:v>Cost Of Materials Consumed</c:v>
                </c:pt>
                <c:pt idx="3">
                  <c:v>Total Expenses</c:v>
                </c:pt>
                <c:pt idx="4">
                  <c:v>Profit/Loss For The Period</c:v>
                </c:pt>
              </c:strCache>
            </c:strRef>
          </c:cat>
          <c:val>
            <c:numRef>
              <c:f>'P&amp;L'!$E$2:$E$6</c:f>
              <c:numCache>
                <c:formatCode>0.00</c:formatCode>
                <c:ptCount val="5"/>
                <c:pt idx="0">
                  <c:v>91239.800548497384</c:v>
                </c:pt>
                <c:pt idx="1">
                  <c:v>91830.588143830362</c:v>
                </c:pt>
                <c:pt idx="2">
                  <c:v>87616.169045860617</c:v>
                </c:pt>
                <c:pt idx="3">
                  <c:v>89180.583642441401</c:v>
                </c:pt>
                <c:pt idx="4">
                  <c:v>3406.9603120764082</c:v>
                </c:pt>
              </c:numCache>
            </c:numRef>
          </c:val>
          <c:extLst>
            <c:ext xmlns:c16="http://schemas.microsoft.com/office/drawing/2014/chart" uri="{C3380CC4-5D6E-409C-BE32-E72D297353CC}">
              <c16:uniqueId val="{00000003-2BB7-4A30-9388-73F45097424C}"/>
            </c:ext>
          </c:extLst>
        </c:ser>
        <c:ser>
          <c:idx val="4"/>
          <c:order val="4"/>
          <c:tx>
            <c:strRef>
              <c:f>'P&amp;L'!$F$1</c:f>
              <c:strCache>
                <c:ptCount val="1"/>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'P&amp;L'!$A$2:$A$6</c:f>
              <c:strCache>
                <c:ptCount val="5"/>
                <c:pt idx="0">
                  <c:v>Total Operating Revenues</c:v>
                </c:pt>
                <c:pt idx="1">
                  <c:v>Total Revenue</c:v>
                </c:pt>
                <c:pt idx="2">
                  <c:v>Cost Of Materials Consumed</c:v>
                </c:pt>
                <c:pt idx="3">
                  <c:v>Total Expenses</c:v>
                </c:pt>
                <c:pt idx="4">
                  <c:v>Profit/Loss For The Period</c:v>
                </c:pt>
              </c:strCache>
            </c:strRef>
          </c:cat>
          <c:val>
            <c:numRef>
              <c:f>'P&amp;L'!$F$2:$F$6</c:f>
              <c:numCache>
                <c:formatCode>0.00</c:formatCode>
                <c:ptCount val="5"/>
                <c:pt idx="0">
                  <c:v>138978.15592539124</c:v>
                </c:pt>
                <c:pt idx="1">
                  <c:v>139448.36707775056</c:v>
                </c:pt>
                <c:pt idx="2">
                  <c:v>142284.68413837068</c:v>
                </c:pt>
                <c:pt idx="3">
                  <c:v>141670.80374008478</c:v>
                </c:pt>
                <c:pt idx="4">
                  <c:v>3582.5905936726531</c:v>
                </c:pt>
              </c:numCache>
            </c:numRef>
          </c:val>
          <c:extLst>
            <c:ext xmlns:c16="http://schemas.microsoft.com/office/drawing/2014/chart" uri="{C3380CC4-5D6E-409C-BE32-E72D297353CC}">
              <c16:uniqueId val="{00000004-2BB7-4A30-9388-73F45097424C}"/>
            </c:ext>
          </c:extLst>
        </c:ser>
        <c:ser>
          <c:idx val="5"/>
          <c:order val="5"/>
          <c:tx>
            <c:strRef>
              <c:f>'P&amp;L'!$G$1</c:f>
              <c:strCache>
                <c:ptCount val="1"/>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'P&amp;L'!$A$2:$A$6</c:f>
              <c:strCache>
                <c:ptCount val="5"/>
                <c:pt idx="0">
                  <c:v>Total Operating Revenues</c:v>
                </c:pt>
                <c:pt idx="1">
                  <c:v>Total Revenue</c:v>
                </c:pt>
                <c:pt idx="2">
                  <c:v>Cost Of Materials Consumed</c:v>
                </c:pt>
                <c:pt idx="3">
                  <c:v>Total Expenses</c:v>
                </c:pt>
                <c:pt idx="4">
                  <c:v>Profit/Loss For The Period</c:v>
                </c:pt>
              </c:strCache>
            </c:strRef>
          </c:cat>
          <c:val>
            <c:numRef>
              <c:f>'P&amp;L'!$G$2:$G$6</c:f>
              <c:numCache>
                <c:formatCode>0.00</c:formatCode>
                <c:ptCount val="5"/>
                <c:pt idx="0">
                  <c:v>211694.10397993744</c:v>
                </c:pt>
                <c:pt idx="1">
                  <c:v>211757.84097335697</c:v>
                </c:pt>
                <c:pt idx="2">
                  <c:v>231063.87280821626</c:v>
                </c:pt>
                <c:pt idx="3">
                  <c:v>225055.90132525138</c:v>
                </c:pt>
                <c:pt idx="4">
                  <c:v>3767.274692451399</c:v>
                </c:pt>
              </c:numCache>
            </c:numRef>
          </c:val>
          <c:extLst>
            <c:ext xmlns:c16="http://schemas.microsoft.com/office/drawing/2014/chart" uri="{C3380CC4-5D6E-409C-BE32-E72D297353CC}">
              <c16:uniqueId val="{00000005-2BB7-4A30-9388-73F45097424C}"/>
            </c:ext>
          </c:extLst>
        </c:ser>
        <c:dLbls>
          <c:showLegendKey val="0"/>
          <c:showVal val="0"/>
          <c:showCatName val="0"/>
          <c:showSerName val="0"/>
          <c:showPercent val="0"/>
          <c:showBubbleSize val="0"/>
        </c:dLbls>
        <c:gapWidth val="100"/>
        <c:overlap val="-24"/>
        <c:axId val="911543343"/>
        <c:axId val="1037121343"/>
      </c:barChart>
      <c:catAx>
        <c:axId val="91154334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1037121343"/>
        <c:crosses val="autoZero"/>
        <c:auto val="1"/>
        <c:lblAlgn val="ctr"/>
        <c:lblOffset val="100"/>
        <c:noMultiLvlLbl val="0"/>
      </c:catAx>
      <c:valAx>
        <c:axId val="1037121343"/>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911543343"/>
        <c:crosses val="autoZero"/>
        <c:crossBetween val="between"/>
      </c:valAx>
      <c:spPr>
        <a:noFill/>
        <a:ln>
          <a:noFill/>
        </a:ln>
        <a:effectLst/>
      </c:spPr>
    </c:plotArea>
    <c:legend>
      <c:legendPos val="b"/>
      <c:layout>
        <c:manualLayout>
          <c:xMode val="edge"/>
          <c:yMode val="edge"/>
          <c:x val="2.5930640222126763E-2"/>
          <c:y val="0.93089921299870804"/>
          <c:w val="0.92334856045091152"/>
          <c:h val="5.08973209849174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IN" sz="2000"/>
              <a:t>PROFIT AND LOSS</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'Forecasting P&amp;L'!$E$4:$E$6</c:f>
              <c:strCache>
                <c:ptCount val="3"/>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P&amp;L'!$D$7:$D$10</c:f>
              <c:strCache>
                <c:ptCount val="4"/>
                <c:pt idx="0">
                  <c:v>REVENUE FROM OPERATIONS [GROSS]</c:v>
                </c:pt>
                <c:pt idx="1">
                  <c:v>Cost of materials consumed </c:v>
                </c:pt>
                <c:pt idx="2">
                  <c:v>Total expenses </c:v>
                </c:pt>
                <c:pt idx="3">
                  <c:v>Profit/Loss for the period </c:v>
                </c:pt>
              </c:strCache>
            </c:strRef>
          </c:cat>
          <c:val>
            <c:numRef>
              <c:f>'Forecasting P&amp;L'!$E$7:$E$10</c:f>
              <c:numCache>
                <c:formatCode>#,##0.00</c:formatCode>
                <c:ptCount val="4"/>
                <c:pt idx="0" formatCode="0">
                  <c:v>45311</c:v>
                </c:pt>
                <c:pt idx="1">
                  <c:v>14951</c:v>
                </c:pt>
                <c:pt idx="2">
                  <c:v>35792</c:v>
                </c:pt>
                <c:pt idx="3">
                  <c:v>7954</c:v>
                </c:pt>
              </c:numCache>
            </c:numRef>
          </c:val>
          <c:extLst>
            <c:ext xmlns:c16="http://schemas.microsoft.com/office/drawing/2014/chart" uri="{C3380CC4-5D6E-409C-BE32-E72D297353CC}">
              <c16:uniqueId val="{00000000-3B9F-4C3A-9B29-C44AF5464B16}"/>
            </c:ext>
          </c:extLst>
        </c:ser>
        <c:ser>
          <c:idx val="1"/>
          <c:order val="1"/>
          <c:tx>
            <c:strRef>
              <c:f>'Forecasting P&amp;L'!$F$4:$F$6</c:f>
              <c:strCache>
                <c:ptCount val="3"/>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P&amp;L'!$D$7:$D$10</c:f>
              <c:strCache>
                <c:ptCount val="4"/>
                <c:pt idx="0">
                  <c:v>REVENUE FROM OPERATIONS [GROSS]</c:v>
                </c:pt>
                <c:pt idx="1">
                  <c:v>Cost of materials consumed </c:v>
                </c:pt>
                <c:pt idx="2">
                  <c:v>Total expenses </c:v>
                </c:pt>
                <c:pt idx="3">
                  <c:v>Profit/Loss for the period </c:v>
                </c:pt>
              </c:strCache>
            </c:strRef>
          </c:cat>
          <c:val>
            <c:numRef>
              <c:f>'Forecasting P&amp;L'!$F$7:$F$10</c:f>
              <c:numCache>
                <c:formatCode>#,##0.00</c:formatCode>
                <c:ptCount val="4"/>
                <c:pt idx="0" formatCode="0">
                  <c:v>50336</c:v>
                </c:pt>
                <c:pt idx="1">
                  <c:v>15869</c:v>
                </c:pt>
                <c:pt idx="2">
                  <c:v>39813</c:v>
                </c:pt>
                <c:pt idx="3">
                  <c:v>8818</c:v>
                </c:pt>
              </c:numCache>
            </c:numRef>
          </c:val>
          <c:extLst>
            <c:ext xmlns:c16="http://schemas.microsoft.com/office/drawing/2014/chart" uri="{C3380CC4-5D6E-409C-BE32-E72D297353CC}">
              <c16:uniqueId val="{00000001-3B9F-4C3A-9B29-C44AF5464B16}"/>
            </c:ext>
          </c:extLst>
        </c:ser>
        <c:ser>
          <c:idx val="2"/>
          <c:order val="2"/>
          <c:tx>
            <c:strRef>
              <c:f>'Forecasting P&amp;L'!$G$4:$G$6</c:f>
              <c:strCache>
                <c:ptCount val="3"/>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P&amp;L'!$D$7:$D$10</c:f>
              <c:strCache>
                <c:ptCount val="4"/>
                <c:pt idx="0">
                  <c:v>REVENUE FROM OPERATIONS [GROSS]</c:v>
                </c:pt>
                <c:pt idx="1">
                  <c:v>Cost of materials consumed </c:v>
                </c:pt>
                <c:pt idx="2">
                  <c:v>Total expenses </c:v>
                </c:pt>
                <c:pt idx="3">
                  <c:v>Profit/Loss for the period </c:v>
                </c:pt>
              </c:strCache>
            </c:strRef>
          </c:cat>
          <c:val>
            <c:numRef>
              <c:f>'Forecasting P&amp;L'!$G$7:$G$10</c:f>
              <c:numCache>
                <c:formatCode>#,##0.00</c:formatCode>
                <c:ptCount val="4"/>
                <c:pt idx="0" formatCode="0">
                  <c:v>58154</c:v>
                </c:pt>
                <c:pt idx="1">
                  <c:v>19229</c:v>
                </c:pt>
                <c:pt idx="2">
                  <c:v>46643</c:v>
                </c:pt>
                <c:pt idx="3">
                  <c:v>9962</c:v>
                </c:pt>
              </c:numCache>
            </c:numRef>
          </c:val>
          <c:extLst>
            <c:ext xmlns:c16="http://schemas.microsoft.com/office/drawing/2014/chart" uri="{C3380CC4-5D6E-409C-BE32-E72D297353CC}">
              <c16:uniqueId val="{00000002-3B9F-4C3A-9B29-C44AF5464B16}"/>
            </c:ext>
          </c:extLst>
        </c:ser>
        <c:ser>
          <c:idx val="3"/>
          <c:order val="3"/>
          <c:tx>
            <c:strRef>
              <c:f>'Forecasting P&amp;L'!$H$4:$H$6</c:f>
              <c:strCache>
                <c:ptCount val="3"/>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P&amp;L'!$D$7:$D$10</c:f>
              <c:strCache>
                <c:ptCount val="4"/>
                <c:pt idx="0">
                  <c:v>REVENUE FROM OPERATIONS [GROSS]</c:v>
                </c:pt>
                <c:pt idx="1">
                  <c:v>Cost of materials consumed </c:v>
                </c:pt>
                <c:pt idx="2">
                  <c:v>Total expenses </c:v>
                </c:pt>
                <c:pt idx="3">
                  <c:v>Profit/Loss for the period </c:v>
                </c:pt>
              </c:strCache>
            </c:strRef>
          </c:cat>
          <c:val>
            <c:numRef>
              <c:f>'Forecasting P&amp;L'!$H$7:$H$10</c:f>
              <c:numCache>
                <c:formatCode>General</c:formatCode>
                <c:ptCount val="4"/>
                <c:pt idx="0">
                  <c:v>64127.593150684959</c:v>
                </c:pt>
                <c:pt idx="1">
                  <c:v>20966.860273972619</c:v>
                </c:pt>
                <c:pt idx="2">
                  <c:v>51615.197716895025</c:v>
                </c:pt>
                <c:pt idx="3">
                  <c:v>10922.084018264839</c:v>
                </c:pt>
              </c:numCache>
            </c:numRef>
          </c:val>
          <c:extLst>
            <c:ext xmlns:c16="http://schemas.microsoft.com/office/drawing/2014/chart" uri="{C3380CC4-5D6E-409C-BE32-E72D297353CC}">
              <c16:uniqueId val="{00000003-3B9F-4C3A-9B29-C44AF5464B16}"/>
            </c:ext>
          </c:extLst>
        </c:ser>
        <c:ser>
          <c:idx val="4"/>
          <c:order val="4"/>
          <c:tx>
            <c:strRef>
              <c:f>'Forecasting P&amp;L'!$I$4:$I$6</c:f>
              <c:strCache>
                <c:ptCount val="3"/>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P&amp;L'!$D$7:$D$10</c:f>
              <c:strCache>
                <c:ptCount val="4"/>
                <c:pt idx="0">
                  <c:v>REVENUE FROM OPERATIONS [GROSS]</c:v>
                </c:pt>
                <c:pt idx="1">
                  <c:v>Cost of materials consumed </c:v>
                </c:pt>
                <c:pt idx="2">
                  <c:v>Total expenses </c:v>
                </c:pt>
                <c:pt idx="3">
                  <c:v>Profit/Loss for the period </c:v>
                </c:pt>
              </c:strCache>
            </c:strRef>
          </c:cat>
          <c:val>
            <c:numRef>
              <c:f>'Forecasting P&amp;L'!$I$7:$I$10</c:f>
              <c:numCache>
                <c:formatCode>General</c:formatCode>
                <c:ptCount val="4"/>
                <c:pt idx="0">
                  <c:v>70549.093150684959</c:v>
                </c:pt>
                <c:pt idx="1">
                  <c:v>23105.860273972619</c:v>
                </c:pt>
                <c:pt idx="2">
                  <c:v>57040.697716895025</c:v>
                </c:pt>
                <c:pt idx="3">
                  <c:v>11926.084018264839</c:v>
                </c:pt>
              </c:numCache>
            </c:numRef>
          </c:val>
          <c:extLst>
            <c:ext xmlns:c16="http://schemas.microsoft.com/office/drawing/2014/chart" uri="{C3380CC4-5D6E-409C-BE32-E72D297353CC}">
              <c16:uniqueId val="{00000004-3B9F-4C3A-9B29-C44AF5464B16}"/>
            </c:ext>
          </c:extLst>
        </c:ser>
        <c:ser>
          <c:idx val="5"/>
          <c:order val="5"/>
          <c:tx>
            <c:strRef>
              <c:f>'Forecasting P&amp;L'!$J$4:$J$6</c:f>
              <c:strCache>
                <c:ptCount val="3"/>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P&amp;L'!$D$7:$D$10</c:f>
              <c:strCache>
                <c:ptCount val="4"/>
                <c:pt idx="0">
                  <c:v>REVENUE FROM OPERATIONS [GROSS]</c:v>
                </c:pt>
                <c:pt idx="1">
                  <c:v>Cost of materials consumed </c:v>
                </c:pt>
                <c:pt idx="2">
                  <c:v>Total expenses </c:v>
                </c:pt>
                <c:pt idx="3">
                  <c:v>Profit/Loss for the period </c:v>
                </c:pt>
              </c:strCache>
            </c:strRef>
          </c:cat>
          <c:val>
            <c:numRef>
              <c:f>'Forecasting P&amp;L'!$J$7:$J$10</c:f>
              <c:numCache>
                <c:formatCode>General</c:formatCode>
                <c:ptCount val="4"/>
                <c:pt idx="0">
                  <c:v>76970.593150684959</c:v>
                </c:pt>
                <c:pt idx="1">
                  <c:v>25244.860273972619</c:v>
                </c:pt>
                <c:pt idx="2">
                  <c:v>62466.197716895025</c:v>
                </c:pt>
                <c:pt idx="3">
                  <c:v>12930.084018264839</c:v>
                </c:pt>
              </c:numCache>
            </c:numRef>
          </c:val>
          <c:extLst>
            <c:ext xmlns:c16="http://schemas.microsoft.com/office/drawing/2014/chart" uri="{C3380CC4-5D6E-409C-BE32-E72D297353CC}">
              <c16:uniqueId val="{00000005-3B9F-4C3A-9B29-C44AF5464B16}"/>
            </c:ext>
          </c:extLst>
        </c:ser>
        <c:dLbls>
          <c:showLegendKey val="0"/>
          <c:showVal val="0"/>
          <c:showCatName val="0"/>
          <c:showSerName val="0"/>
          <c:showPercent val="0"/>
          <c:showBubbleSize val="0"/>
        </c:dLbls>
        <c:gapWidth val="100"/>
        <c:overlap val="-24"/>
        <c:axId val="1163315615"/>
        <c:axId val="724160927"/>
      </c:barChart>
      <c:catAx>
        <c:axId val="1163315615"/>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724160927"/>
        <c:crosses val="autoZero"/>
        <c:auto val="1"/>
        <c:lblAlgn val="ctr"/>
        <c:lblOffset val="100"/>
        <c:noMultiLvlLbl val="0"/>
      </c:catAx>
      <c:valAx>
        <c:axId val="724160927"/>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1163315615"/>
        <c:crosses val="autoZero"/>
        <c:crossBetween val="between"/>
      </c:valAx>
      <c:spPr>
        <a:noFill/>
        <a:ln>
          <a:noFill/>
        </a:ln>
        <a:effectLst/>
      </c:spPr>
    </c:plotArea>
    <c:legend>
      <c:legendPos val="b"/>
      <c:layout>
        <c:manualLayout>
          <c:xMode val="edge"/>
          <c:yMode val="edge"/>
          <c:x val="0.12728346456692913"/>
          <c:y val="0.89409667541557303"/>
          <c:w val="0.78987751531058625"/>
          <c:h val="7.8125546806649168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100" b="1">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CURRENT RATIO</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2"/>
          <c:order val="1"/>
          <c:tx>
            <c:strRef>
              <c:f>'FINANCIAL RATIOS'!$B$6</c:f>
              <c:strCache>
                <c:ptCount val="1"/>
                <c:pt idx="0">
                  <c:v>IOCL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RATIOS'!$A$8:$A$10</c:f>
              <c:numCache>
                <c:formatCode>General</c:formatCode>
                <c:ptCount val="3"/>
                <c:pt idx="0">
                  <c:v>2021</c:v>
                </c:pt>
                <c:pt idx="1">
                  <c:v>2022</c:v>
                </c:pt>
                <c:pt idx="2">
                  <c:v>2023</c:v>
                </c:pt>
              </c:numCache>
              <c:extLst/>
            </c:numRef>
          </c:cat>
          <c:val>
            <c:numRef>
              <c:f>'FINANCIAL RATIOS'!$B$8:$B$10</c:f>
              <c:numCache>
                <c:formatCode>General</c:formatCode>
                <c:ptCount val="3"/>
                <c:pt idx="0">
                  <c:v>0.73</c:v>
                </c:pt>
                <c:pt idx="1">
                  <c:v>0.76</c:v>
                </c:pt>
                <c:pt idx="2">
                  <c:v>0.75</c:v>
                </c:pt>
              </c:numCache>
              <c:extLst/>
            </c:numRef>
          </c:val>
          <c:extLst>
            <c:ext xmlns:c16="http://schemas.microsoft.com/office/drawing/2014/chart" uri="{C3380CC4-5D6E-409C-BE32-E72D297353CC}">
              <c16:uniqueId val="{00000000-BD15-46FD-A039-6694B26A441F}"/>
            </c:ext>
          </c:extLst>
        </c:ser>
        <c:ser>
          <c:idx val="3"/>
          <c:order val="2"/>
          <c:tx>
            <c:strRef>
              <c:f>'FINANCIAL RATIOS'!$C$6</c:f>
              <c:strCache>
                <c:ptCount val="1"/>
                <c:pt idx="0">
                  <c:v>BPCL</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RATIOS'!$A$8:$A$10</c:f>
              <c:numCache>
                <c:formatCode>General</c:formatCode>
                <c:ptCount val="3"/>
                <c:pt idx="0">
                  <c:v>2021</c:v>
                </c:pt>
                <c:pt idx="1">
                  <c:v>2022</c:v>
                </c:pt>
                <c:pt idx="2">
                  <c:v>2023</c:v>
                </c:pt>
              </c:numCache>
              <c:extLst/>
            </c:numRef>
          </c:cat>
          <c:val>
            <c:numRef>
              <c:f>'FINANCIAL RATIOS'!$C$8:$C$10</c:f>
              <c:numCache>
                <c:formatCode>General</c:formatCode>
                <c:ptCount val="3"/>
                <c:pt idx="0">
                  <c:v>0.93</c:v>
                </c:pt>
                <c:pt idx="1">
                  <c:v>0.76</c:v>
                </c:pt>
                <c:pt idx="2">
                  <c:v>0.77</c:v>
                </c:pt>
              </c:numCache>
              <c:extLst/>
            </c:numRef>
          </c:val>
          <c:extLst>
            <c:ext xmlns:c16="http://schemas.microsoft.com/office/drawing/2014/chart" uri="{C3380CC4-5D6E-409C-BE32-E72D297353CC}">
              <c16:uniqueId val="{00000001-BD15-46FD-A039-6694B26A441F}"/>
            </c:ext>
          </c:extLst>
        </c:ser>
        <c:ser>
          <c:idx val="4"/>
          <c:order val="3"/>
          <c:tx>
            <c:strRef>
              <c:f>'FINANCIAL RATIOS'!$D$6</c:f>
              <c:strCache>
                <c:ptCount val="1"/>
                <c:pt idx="0">
                  <c:v>ONGC</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RATIOS'!$A$8:$A$10</c:f>
              <c:numCache>
                <c:formatCode>General</c:formatCode>
                <c:ptCount val="3"/>
                <c:pt idx="0">
                  <c:v>2021</c:v>
                </c:pt>
                <c:pt idx="1">
                  <c:v>2022</c:v>
                </c:pt>
                <c:pt idx="2">
                  <c:v>2023</c:v>
                </c:pt>
              </c:numCache>
              <c:extLst/>
            </c:numRef>
          </c:cat>
          <c:val>
            <c:numRef>
              <c:f>'FINANCIAL RATIOS'!$D$8:$D$10</c:f>
              <c:numCache>
                <c:formatCode>General</c:formatCode>
                <c:ptCount val="3"/>
                <c:pt idx="0">
                  <c:v>0.86</c:v>
                </c:pt>
                <c:pt idx="1">
                  <c:v>0.98</c:v>
                </c:pt>
                <c:pt idx="2">
                  <c:v>1.29</c:v>
                </c:pt>
              </c:numCache>
              <c:extLst/>
            </c:numRef>
          </c:val>
          <c:extLst>
            <c:ext xmlns:c16="http://schemas.microsoft.com/office/drawing/2014/chart" uri="{C3380CC4-5D6E-409C-BE32-E72D297353CC}">
              <c16:uniqueId val="{00000002-BD15-46FD-A039-6694B26A441F}"/>
            </c:ext>
          </c:extLst>
        </c:ser>
        <c:ser>
          <c:idx val="1"/>
          <c:order val="4"/>
          <c:tx>
            <c:strRef>
              <c:f>'FINANCIAL RATIOS'!$E$6</c:f>
              <c:strCache>
                <c:ptCount val="1"/>
                <c:pt idx="0">
                  <c:v>HP</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RATIOS'!$A$8:$A$10</c:f>
              <c:numCache>
                <c:formatCode>General</c:formatCode>
                <c:ptCount val="3"/>
                <c:pt idx="0">
                  <c:v>2021</c:v>
                </c:pt>
                <c:pt idx="1">
                  <c:v>2022</c:v>
                </c:pt>
                <c:pt idx="2">
                  <c:v>2023</c:v>
                </c:pt>
              </c:numCache>
              <c:extLst/>
            </c:numRef>
          </c:cat>
          <c:val>
            <c:numRef>
              <c:f>'FINANCIAL RATIOS'!$E$8:$E$10</c:f>
              <c:numCache>
                <c:formatCode>General</c:formatCode>
                <c:ptCount val="3"/>
                <c:pt idx="0">
                  <c:v>0.7</c:v>
                </c:pt>
                <c:pt idx="1">
                  <c:v>0.7</c:v>
                </c:pt>
                <c:pt idx="2">
                  <c:v>0.59</c:v>
                </c:pt>
              </c:numCache>
              <c:extLst/>
            </c:numRef>
          </c:val>
          <c:extLst>
            <c:ext xmlns:c16="http://schemas.microsoft.com/office/drawing/2014/chart" uri="{C3380CC4-5D6E-409C-BE32-E72D297353CC}">
              <c16:uniqueId val="{00000003-BD15-46FD-A039-6694B26A441F}"/>
            </c:ext>
          </c:extLst>
        </c:ser>
        <c:ser>
          <c:idx val="5"/>
          <c:order val="5"/>
          <c:tx>
            <c:strRef>
              <c:f>'FINANCIAL RATIOS'!$F$6</c:f>
              <c:strCache>
                <c:ptCount val="1"/>
                <c:pt idx="0">
                  <c:v>PETRONET</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RATIOS'!$A$8:$A$10</c:f>
              <c:numCache>
                <c:formatCode>General</c:formatCode>
                <c:ptCount val="3"/>
                <c:pt idx="0">
                  <c:v>2021</c:v>
                </c:pt>
                <c:pt idx="1">
                  <c:v>2022</c:v>
                </c:pt>
                <c:pt idx="2">
                  <c:v>2023</c:v>
                </c:pt>
              </c:numCache>
              <c:extLst/>
            </c:numRef>
          </c:cat>
          <c:val>
            <c:numRef>
              <c:f>'FINANCIAL RATIOS'!$F$8:$F$10</c:f>
              <c:numCache>
                <c:formatCode>General</c:formatCode>
                <c:ptCount val="3"/>
                <c:pt idx="0">
                  <c:v>3.93</c:v>
                </c:pt>
                <c:pt idx="1">
                  <c:v>3.18</c:v>
                </c:pt>
                <c:pt idx="2">
                  <c:v>4.08</c:v>
                </c:pt>
              </c:numCache>
              <c:extLst/>
            </c:numRef>
          </c:val>
          <c:extLst>
            <c:ext xmlns:c16="http://schemas.microsoft.com/office/drawing/2014/chart" uri="{C3380CC4-5D6E-409C-BE32-E72D297353CC}">
              <c16:uniqueId val="{00000004-BD15-46FD-A039-6694B26A441F}"/>
            </c:ext>
          </c:extLst>
        </c:ser>
        <c:dLbls>
          <c:dLblPos val="outEnd"/>
          <c:showLegendKey val="0"/>
          <c:showVal val="1"/>
          <c:showCatName val="0"/>
          <c:showSerName val="0"/>
          <c:showPercent val="0"/>
          <c:showBubbleSize val="0"/>
        </c:dLbls>
        <c:gapWidth val="100"/>
        <c:overlap val="-24"/>
        <c:axId val="1244277792"/>
        <c:axId val="1369222592"/>
        <c:extLst>
          <c:ext xmlns:c15="http://schemas.microsoft.com/office/drawing/2012/chart" uri="{02D57815-91ED-43cb-92C2-25804820EDAC}">
            <c15:filteredBarSeries>
              <c15:ser>
                <c:idx val="0"/>
                <c:order val="0"/>
                <c:tx>
                  <c:strRef>
                    <c:extLst>
                      <c:ext uri="{02D57815-91ED-43cb-92C2-25804820EDAC}">
                        <c15:formulaRef>
                          <c15:sqref>'FINANCIAL RATIOS'!$A$6</c15:sqref>
                        </c15:formulaRef>
                      </c:ext>
                    </c:extLst>
                    <c:strCache>
                      <c:ptCount val="1"/>
                      <c:pt idx="0">
                        <c:v>YEARS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95000"/>
                                <a:alpha val="54000"/>
                              </a:schemeClr>
                            </a:solidFill>
                          </a:ln>
                          <a:effectLst/>
                        </c:spPr>
                      </c15:leaderLines>
                    </c:ext>
                  </c:extLst>
                </c:dLbls>
                <c:cat>
                  <c:numRef>
                    <c:extLst>
                      <c:ext uri="{02D57815-91ED-43cb-92C2-25804820EDAC}">
                        <c15:formulaRef>
                          <c15:sqref>'FINANCIAL RATIOS'!$A$8:$A$10</c15:sqref>
                        </c15:formulaRef>
                      </c:ext>
                    </c:extLst>
                    <c:numCache>
                      <c:formatCode>General</c:formatCode>
                      <c:ptCount val="3"/>
                      <c:pt idx="0">
                        <c:v>2021</c:v>
                      </c:pt>
                      <c:pt idx="1">
                        <c:v>2022</c:v>
                      </c:pt>
                      <c:pt idx="2">
                        <c:v>2023</c:v>
                      </c:pt>
                    </c:numCache>
                  </c:numRef>
                </c:cat>
                <c:val>
                  <c:numRef>
                    <c:extLst>
                      <c:ext uri="{02D57815-91ED-43cb-92C2-25804820EDAC}">
                        <c15:formulaRef>
                          <c15:sqref>'FINANCIAL RATIOS'!$A$8:$A$10</c15:sqref>
                        </c15:formulaRef>
                      </c:ext>
                    </c:extLst>
                    <c:numCache>
                      <c:formatCode>General</c:formatCode>
                      <c:ptCount val="3"/>
                      <c:pt idx="0">
                        <c:v>2021</c:v>
                      </c:pt>
                      <c:pt idx="1">
                        <c:v>2022</c:v>
                      </c:pt>
                      <c:pt idx="2">
                        <c:v>2023</c:v>
                      </c:pt>
                    </c:numCache>
                  </c:numRef>
                </c:val>
                <c:extLst>
                  <c:ext xmlns:c16="http://schemas.microsoft.com/office/drawing/2014/chart" uri="{C3380CC4-5D6E-409C-BE32-E72D297353CC}">
                    <c16:uniqueId val="{00000005-BD15-46FD-A039-6694B26A441F}"/>
                  </c:ext>
                </c:extLst>
              </c15:ser>
            </c15:filteredBarSeries>
          </c:ext>
        </c:extLst>
      </c:barChart>
      <c:catAx>
        <c:axId val="124427779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69222592"/>
        <c:crosses val="autoZero"/>
        <c:auto val="1"/>
        <c:lblAlgn val="ctr"/>
        <c:lblOffset val="100"/>
        <c:noMultiLvlLbl val="0"/>
      </c:catAx>
      <c:valAx>
        <c:axId val="136922259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IN"/>
                  <a:t>ratio</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4277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RETURN</a:t>
            </a:r>
            <a:r>
              <a:rPr lang="en-IN" baseline="0"/>
              <a:t> ON EQUITY</a:t>
            </a:r>
            <a:endParaRPr lang="en-IN"/>
          </a:p>
        </c:rich>
      </c:tx>
      <c:layout>
        <c:manualLayout>
          <c:xMode val="edge"/>
          <c:yMode val="edge"/>
          <c:x val="0.32115266841644796"/>
          <c:y val="4.1666666666666664E-2"/>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'FINANCIAL RATIOS'!$B$88</c:f>
              <c:strCache>
                <c:ptCount val="1"/>
                <c:pt idx="0">
                  <c:v>IOCL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RATIOS'!$A$90:$A$92</c:f>
              <c:numCache>
                <c:formatCode>General</c:formatCode>
                <c:ptCount val="3"/>
                <c:pt idx="0">
                  <c:v>2021</c:v>
                </c:pt>
                <c:pt idx="1">
                  <c:v>2022</c:v>
                </c:pt>
                <c:pt idx="2">
                  <c:v>2023</c:v>
                </c:pt>
              </c:numCache>
              <c:extLst/>
            </c:numRef>
          </c:cat>
          <c:val>
            <c:numRef>
              <c:f>'FINANCIAL RATIOS'!$B$90:$B$92</c:f>
              <c:numCache>
                <c:formatCode>General</c:formatCode>
                <c:ptCount val="3"/>
                <c:pt idx="0">
                  <c:v>19.760000000000002</c:v>
                </c:pt>
                <c:pt idx="1">
                  <c:v>18.420000000000002</c:v>
                </c:pt>
                <c:pt idx="2">
                  <c:v>6.11</c:v>
                </c:pt>
              </c:numCache>
              <c:extLst/>
            </c:numRef>
          </c:val>
          <c:extLst>
            <c:ext xmlns:c16="http://schemas.microsoft.com/office/drawing/2014/chart" uri="{C3380CC4-5D6E-409C-BE32-E72D297353CC}">
              <c16:uniqueId val="{00000000-AD02-4D11-A16C-7678FEB36BE4}"/>
            </c:ext>
          </c:extLst>
        </c:ser>
        <c:ser>
          <c:idx val="2"/>
          <c:order val="2"/>
          <c:tx>
            <c:strRef>
              <c:f>'FINANCIAL RATIOS'!$C$88</c:f>
              <c:strCache>
                <c:ptCount val="1"/>
                <c:pt idx="0">
                  <c:v>BPCL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RATIOS'!$A$90:$A$92</c:f>
              <c:numCache>
                <c:formatCode>General</c:formatCode>
                <c:ptCount val="3"/>
                <c:pt idx="0">
                  <c:v>2021</c:v>
                </c:pt>
                <c:pt idx="1">
                  <c:v>2022</c:v>
                </c:pt>
                <c:pt idx="2">
                  <c:v>2023</c:v>
                </c:pt>
              </c:numCache>
              <c:extLst/>
            </c:numRef>
          </c:cat>
          <c:val>
            <c:numRef>
              <c:f>'FINANCIAL RATIOS'!$C$90:$C$92</c:f>
              <c:numCache>
                <c:formatCode>General</c:formatCode>
                <c:ptCount val="3"/>
                <c:pt idx="0">
                  <c:v>34.909999999999997</c:v>
                </c:pt>
                <c:pt idx="1">
                  <c:v>17.690000000000001</c:v>
                </c:pt>
                <c:pt idx="2">
                  <c:v>3.59</c:v>
                </c:pt>
              </c:numCache>
              <c:extLst/>
            </c:numRef>
          </c:val>
          <c:extLst>
            <c:ext xmlns:c16="http://schemas.microsoft.com/office/drawing/2014/chart" uri="{C3380CC4-5D6E-409C-BE32-E72D297353CC}">
              <c16:uniqueId val="{00000001-AD02-4D11-A16C-7678FEB36BE4}"/>
            </c:ext>
          </c:extLst>
        </c:ser>
        <c:ser>
          <c:idx val="3"/>
          <c:order val="3"/>
          <c:tx>
            <c:strRef>
              <c:f>'FINANCIAL RATIOS'!$D$88</c:f>
              <c:strCache>
                <c:ptCount val="1"/>
                <c:pt idx="0">
                  <c:v>ONGC</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RATIOS'!$A$90:$A$92</c:f>
              <c:numCache>
                <c:formatCode>General</c:formatCode>
                <c:ptCount val="3"/>
                <c:pt idx="0">
                  <c:v>2021</c:v>
                </c:pt>
                <c:pt idx="1">
                  <c:v>2022</c:v>
                </c:pt>
                <c:pt idx="2">
                  <c:v>2023</c:v>
                </c:pt>
              </c:numCache>
              <c:extLst/>
            </c:numRef>
          </c:cat>
          <c:val>
            <c:numRef>
              <c:f>'FINANCIAL RATIOS'!$D$90:$D$92</c:f>
              <c:numCache>
                <c:formatCode>General</c:formatCode>
                <c:ptCount val="3"/>
                <c:pt idx="0">
                  <c:v>5.49</c:v>
                </c:pt>
                <c:pt idx="1">
                  <c:v>16.989999999999998</c:v>
                </c:pt>
                <c:pt idx="2">
                  <c:v>15.05</c:v>
                </c:pt>
              </c:numCache>
              <c:extLst/>
            </c:numRef>
          </c:val>
          <c:extLst>
            <c:ext xmlns:c16="http://schemas.microsoft.com/office/drawing/2014/chart" uri="{C3380CC4-5D6E-409C-BE32-E72D297353CC}">
              <c16:uniqueId val="{00000002-AD02-4D11-A16C-7678FEB36BE4}"/>
            </c:ext>
          </c:extLst>
        </c:ser>
        <c:ser>
          <c:idx val="4"/>
          <c:order val="4"/>
          <c:tx>
            <c:strRef>
              <c:f>'FINANCIAL RATIOS'!$E$88</c:f>
              <c:strCache>
                <c:ptCount val="1"/>
                <c:pt idx="0">
                  <c:v>HP</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RATIOS'!$A$90:$A$92</c:f>
              <c:numCache>
                <c:formatCode>General</c:formatCode>
                <c:ptCount val="3"/>
                <c:pt idx="0">
                  <c:v>2021</c:v>
                </c:pt>
                <c:pt idx="1">
                  <c:v>2022</c:v>
                </c:pt>
                <c:pt idx="2">
                  <c:v>2023</c:v>
                </c:pt>
              </c:numCache>
              <c:extLst/>
            </c:numRef>
          </c:cat>
          <c:val>
            <c:numRef>
              <c:f>'FINANCIAL RATIOS'!$E$90:$E$92</c:f>
              <c:numCache>
                <c:formatCode>General</c:formatCode>
                <c:ptCount val="3"/>
                <c:pt idx="0">
                  <c:v>29.46</c:v>
                </c:pt>
                <c:pt idx="1">
                  <c:v>16.5</c:v>
                </c:pt>
                <c:pt idx="2">
                  <c:v>-32.380000000000003</c:v>
                </c:pt>
              </c:numCache>
              <c:extLst/>
            </c:numRef>
          </c:val>
          <c:extLst>
            <c:ext xmlns:c16="http://schemas.microsoft.com/office/drawing/2014/chart" uri="{C3380CC4-5D6E-409C-BE32-E72D297353CC}">
              <c16:uniqueId val="{00000003-AD02-4D11-A16C-7678FEB36BE4}"/>
            </c:ext>
          </c:extLst>
        </c:ser>
        <c:ser>
          <c:idx val="5"/>
          <c:order val="5"/>
          <c:tx>
            <c:strRef>
              <c:f>'FINANCIAL RATIOS'!$F$88</c:f>
              <c:strCache>
                <c:ptCount val="1"/>
                <c:pt idx="0">
                  <c:v>PETRONET</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RATIOS'!$A$90:$A$92</c:f>
              <c:numCache>
                <c:formatCode>General</c:formatCode>
                <c:ptCount val="3"/>
                <c:pt idx="0">
                  <c:v>2021</c:v>
                </c:pt>
                <c:pt idx="1">
                  <c:v>2022</c:v>
                </c:pt>
                <c:pt idx="2">
                  <c:v>2023</c:v>
                </c:pt>
              </c:numCache>
              <c:extLst/>
            </c:numRef>
          </c:cat>
          <c:val>
            <c:numRef>
              <c:f>'FINANCIAL RATIOS'!$F$90:$F$92</c:f>
              <c:numCache>
                <c:formatCode>General</c:formatCode>
                <c:ptCount val="3"/>
                <c:pt idx="0">
                  <c:v>25.31</c:v>
                </c:pt>
                <c:pt idx="1">
                  <c:v>24.97</c:v>
                </c:pt>
                <c:pt idx="2">
                  <c:v>21.69</c:v>
                </c:pt>
              </c:numCache>
              <c:extLst/>
            </c:numRef>
          </c:val>
          <c:extLst>
            <c:ext xmlns:c16="http://schemas.microsoft.com/office/drawing/2014/chart" uri="{C3380CC4-5D6E-409C-BE32-E72D297353CC}">
              <c16:uniqueId val="{00000004-AD02-4D11-A16C-7678FEB36BE4}"/>
            </c:ext>
          </c:extLst>
        </c:ser>
        <c:dLbls>
          <c:dLblPos val="outEnd"/>
          <c:showLegendKey val="0"/>
          <c:showVal val="1"/>
          <c:showCatName val="0"/>
          <c:showSerName val="0"/>
          <c:showPercent val="0"/>
          <c:showBubbleSize val="0"/>
        </c:dLbls>
        <c:gapWidth val="100"/>
        <c:overlap val="-24"/>
        <c:axId val="269402815"/>
        <c:axId val="2077778559"/>
        <c:extLst>
          <c:ext xmlns:c15="http://schemas.microsoft.com/office/drawing/2012/chart" uri="{02D57815-91ED-43cb-92C2-25804820EDAC}">
            <c15:filteredBarSeries>
              <c15:ser>
                <c:idx val="0"/>
                <c:order val="0"/>
                <c:tx>
                  <c:strRef>
                    <c:extLst>
                      <c:ext uri="{02D57815-91ED-43cb-92C2-25804820EDAC}">
                        <c15:formulaRef>
                          <c15:sqref>'FINANCIAL RATIOS'!$A$88</c15:sqref>
                        </c15:formulaRef>
                      </c:ext>
                    </c:extLst>
                    <c:strCache>
                      <c:ptCount val="1"/>
                      <c:pt idx="0">
                        <c:v>YEARS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95000"/>
                                <a:alpha val="54000"/>
                              </a:schemeClr>
                            </a:solidFill>
                          </a:ln>
                          <a:effectLst/>
                        </c:spPr>
                      </c15:leaderLines>
                    </c:ext>
                  </c:extLst>
                </c:dLbls>
                <c:cat>
                  <c:numRef>
                    <c:extLst>
                      <c:ext uri="{02D57815-91ED-43cb-92C2-25804820EDAC}">
                        <c15:formulaRef>
                          <c15:sqref>'FINANCIAL RATIOS'!$A$90:$A$92</c15:sqref>
                        </c15:formulaRef>
                      </c:ext>
                    </c:extLst>
                    <c:numCache>
                      <c:formatCode>General</c:formatCode>
                      <c:ptCount val="3"/>
                      <c:pt idx="0">
                        <c:v>2021</c:v>
                      </c:pt>
                      <c:pt idx="1">
                        <c:v>2022</c:v>
                      </c:pt>
                      <c:pt idx="2">
                        <c:v>2023</c:v>
                      </c:pt>
                    </c:numCache>
                  </c:numRef>
                </c:cat>
                <c:val>
                  <c:numRef>
                    <c:extLst>
                      <c:ext uri="{02D57815-91ED-43cb-92C2-25804820EDAC}">
                        <c15:formulaRef>
                          <c15:sqref>'FINANCIAL RATIOS'!$A$90:$A$92</c15:sqref>
                        </c15:formulaRef>
                      </c:ext>
                    </c:extLst>
                    <c:numCache>
                      <c:formatCode>General</c:formatCode>
                      <c:ptCount val="3"/>
                      <c:pt idx="0">
                        <c:v>2021</c:v>
                      </c:pt>
                      <c:pt idx="1">
                        <c:v>2022</c:v>
                      </c:pt>
                      <c:pt idx="2">
                        <c:v>2023</c:v>
                      </c:pt>
                    </c:numCache>
                  </c:numRef>
                </c:val>
                <c:extLst>
                  <c:ext xmlns:c16="http://schemas.microsoft.com/office/drawing/2014/chart" uri="{C3380CC4-5D6E-409C-BE32-E72D297353CC}">
                    <c16:uniqueId val="{00000005-AD02-4D11-A16C-7678FEB36BE4}"/>
                  </c:ext>
                </c:extLst>
              </c15:ser>
            </c15:filteredBarSeries>
          </c:ext>
        </c:extLst>
      </c:barChart>
      <c:catAx>
        <c:axId val="26940281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050" b="1" i="0" u="none" strike="noStrike" kern="1200" baseline="0">
                <a:solidFill>
                  <a:schemeClr val="bg1"/>
                </a:solidFill>
                <a:latin typeface="+mn-lt"/>
                <a:ea typeface="+mn-ea"/>
                <a:cs typeface="+mn-cs"/>
              </a:defRPr>
            </a:pPr>
            <a:endParaRPr lang="en-US"/>
          </a:p>
        </c:txPr>
        <c:crossAx val="2077778559"/>
        <c:crosses val="autoZero"/>
        <c:auto val="1"/>
        <c:lblAlgn val="ctr"/>
        <c:lblOffset val="100"/>
        <c:noMultiLvlLbl val="0"/>
      </c:catAx>
      <c:valAx>
        <c:axId val="207777855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crossAx val="2694028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Debt - Equity Ratio</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'FINANCIAL RATIOS'!$B$32</c:f>
              <c:strCache>
                <c:ptCount val="1"/>
                <c:pt idx="0">
                  <c:v>IOCL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RATIOS'!$A$33:$A$35</c:f>
              <c:numCache>
                <c:formatCode>General</c:formatCode>
                <c:ptCount val="3"/>
                <c:pt idx="0">
                  <c:v>2021</c:v>
                </c:pt>
                <c:pt idx="1">
                  <c:v>2022</c:v>
                </c:pt>
                <c:pt idx="2">
                  <c:v>2023</c:v>
                </c:pt>
              </c:numCache>
            </c:numRef>
          </c:cat>
          <c:val>
            <c:numRef>
              <c:f>'FINANCIAL RATIOS'!$B$33:$B$35</c:f>
              <c:numCache>
                <c:formatCode>General</c:formatCode>
                <c:ptCount val="3"/>
                <c:pt idx="0">
                  <c:v>0.87</c:v>
                </c:pt>
                <c:pt idx="1">
                  <c:v>0.84</c:v>
                </c:pt>
                <c:pt idx="2">
                  <c:v>0.98</c:v>
                </c:pt>
              </c:numCache>
            </c:numRef>
          </c:val>
          <c:extLst>
            <c:ext xmlns:c16="http://schemas.microsoft.com/office/drawing/2014/chart" uri="{C3380CC4-5D6E-409C-BE32-E72D297353CC}">
              <c16:uniqueId val="{00000000-4568-4255-9CFF-495BAF21A4A3}"/>
            </c:ext>
          </c:extLst>
        </c:ser>
        <c:ser>
          <c:idx val="1"/>
          <c:order val="1"/>
          <c:tx>
            <c:strRef>
              <c:f>'FINANCIAL RATIOS'!$C$32</c:f>
              <c:strCache>
                <c:ptCount val="1"/>
                <c:pt idx="0">
                  <c:v>BPCL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RATIOS'!$A$33:$A$35</c:f>
              <c:numCache>
                <c:formatCode>General</c:formatCode>
                <c:ptCount val="3"/>
                <c:pt idx="0">
                  <c:v>2021</c:v>
                </c:pt>
                <c:pt idx="1">
                  <c:v>2022</c:v>
                </c:pt>
                <c:pt idx="2">
                  <c:v>2023</c:v>
                </c:pt>
              </c:numCache>
            </c:numRef>
          </c:cat>
          <c:val>
            <c:numRef>
              <c:f>'FINANCIAL RATIOS'!$C$33:$C$35</c:f>
              <c:numCache>
                <c:formatCode>General</c:formatCode>
                <c:ptCount val="3"/>
                <c:pt idx="0">
                  <c:v>0.39</c:v>
                </c:pt>
                <c:pt idx="1">
                  <c:v>0.49</c:v>
                </c:pt>
                <c:pt idx="2">
                  <c:v>0.69</c:v>
                </c:pt>
              </c:numCache>
            </c:numRef>
          </c:val>
          <c:extLst>
            <c:ext xmlns:c16="http://schemas.microsoft.com/office/drawing/2014/chart" uri="{C3380CC4-5D6E-409C-BE32-E72D297353CC}">
              <c16:uniqueId val="{00000001-4568-4255-9CFF-495BAF21A4A3}"/>
            </c:ext>
          </c:extLst>
        </c:ser>
        <c:ser>
          <c:idx val="2"/>
          <c:order val="2"/>
          <c:tx>
            <c:strRef>
              <c:f>'FINANCIAL RATIOS'!$D$32</c:f>
              <c:strCache>
                <c:ptCount val="1"/>
                <c:pt idx="0">
                  <c:v>ONGC</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RATIOS'!$A$33:$A$35</c:f>
              <c:numCache>
                <c:formatCode>General</c:formatCode>
                <c:ptCount val="3"/>
                <c:pt idx="0">
                  <c:v>2021</c:v>
                </c:pt>
                <c:pt idx="1">
                  <c:v>2022</c:v>
                </c:pt>
                <c:pt idx="2">
                  <c:v>2023</c:v>
                </c:pt>
              </c:numCache>
            </c:numRef>
          </c:cat>
          <c:val>
            <c:numRef>
              <c:f>'FINANCIAL RATIOS'!$D$33:$D$35</c:f>
              <c:numCache>
                <c:formatCode>General</c:formatCode>
                <c:ptCount val="3"/>
                <c:pt idx="0">
                  <c:v>7.0000000000000007E-2</c:v>
                </c:pt>
                <c:pt idx="1">
                  <c:v>0.03</c:v>
                </c:pt>
                <c:pt idx="2">
                  <c:v>0</c:v>
                </c:pt>
              </c:numCache>
            </c:numRef>
          </c:val>
          <c:extLst>
            <c:ext xmlns:c16="http://schemas.microsoft.com/office/drawing/2014/chart" uri="{C3380CC4-5D6E-409C-BE32-E72D297353CC}">
              <c16:uniqueId val="{00000002-4568-4255-9CFF-495BAF21A4A3}"/>
            </c:ext>
          </c:extLst>
        </c:ser>
        <c:ser>
          <c:idx val="3"/>
          <c:order val="3"/>
          <c:tx>
            <c:strRef>
              <c:f>'FINANCIAL RATIOS'!$E$32</c:f>
              <c:strCache>
                <c:ptCount val="1"/>
                <c:pt idx="0">
                  <c:v>HP</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RATIOS'!$A$33:$A$35</c:f>
              <c:numCache>
                <c:formatCode>General</c:formatCode>
                <c:ptCount val="3"/>
                <c:pt idx="0">
                  <c:v>2021</c:v>
                </c:pt>
                <c:pt idx="1">
                  <c:v>2022</c:v>
                </c:pt>
                <c:pt idx="2">
                  <c:v>2023</c:v>
                </c:pt>
              </c:numCache>
            </c:numRef>
          </c:cat>
          <c:val>
            <c:numRef>
              <c:f>'FINANCIAL RATIOS'!$E$33:$E$35</c:f>
              <c:numCache>
                <c:formatCode>General</c:formatCode>
                <c:ptCount val="3"/>
                <c:pt idx="0">
                  <c:v>1.1599999999999999</c:v>
                </c:pt>
                <c:pt idx="1">
                  <c:v>1.1200000000000001</c:v>
                </c:pt>
                <c:pt idx="2">
                  <c:v>2.33</c:v>
                </c:pt>
              </c:numCache>
            </c:numRef>
          </c:val>
          <c:extLst>
            <c:ext xmlns:c16="http://schemas.microsoft.com/office/drawing/2014/chart" uri="{C3380CC4-5D6E-409C-BE32-E72D297353CC}">
              <c16:uniqueId val="{00000003-4568-4255-9CFF-495BAF21A4A3}"/>
            </c:ext>
          </c:extLst>
        </c:ser>
        <c:ser>
          <c:idx val="4"/>
          <c:order val="4"/>
          <c:tx>
            <c:strRef>
              <c:f>'FINANCIAL RATIOS'!$F$32</c:f>
              <c:strCache>
                <c:ptCount val="1"/>
                <c:pt idx="0">
                  <c:v>PETRONET</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RATIOS'!$A$33:$A$35</c:f>
              <c:numCache>
                <c:formatCode>General</c:formatCode>
                <c:ptCount val="3"/>
                <c:pt idx="0">
                  <c:v>2021</c:v>
                </c:pt>
                <c:pt idx="1">
                  <c:v>2022</c:v>
                </c:pt>
                <c:pt idx="2">
                  <c:v>2023</c:v>
                </c:pt>
              </c:numCache>
            </c:numRef>
          </c:cat>
          <c:val>
            <c:numRef>
              <c:f>'FINANCIAL RATIOS'!$F$33:$F$35</c:f>
              <c:numCache>
                <c:formatCode>General</c:formatCode>
                <c:ptCount val="3"/>
                <c:pt idx="0">
                  <c:v>0.01</c:v>
                </c:pt>
                <c:pt idx="1">
                  <c:v>0</c:v>
                </c:pt>
                <c:pt idx="2">
                  <c:v>0</c:v>
                </c:pt>
              </c:numCache>
            </c:numRef>
          </c:val>
          <c:extLst>
            <c:ext xmlns:c16="http://schemas.microsoft.com/office/drawing/2014/chart" uri="{C3380CC4-5D6E-409C-BE32-E72D297353CC}">
              <c16:uniqueId val="{00000004-4568-4255-9CFF-495BAF21A4A3}"/>
            </c:ext>
          </c:extLst>
        </c:ser>
        <c:dLbls>
          <c:dLblPos val="outEnd"/>
          <c:showLegendKey val="0"/>
          <c:showVal val="1"/>
          <c:showCatName val="0"/>
          <c:showSerName val="0"/>
          <c:showPercent val="0"/>
          <c:showBubbleSize val="0"/>
        </c:dLbls>
        <c:gapWidth val="100"/>
        <c:overlap val="-24"/>
        <c:axId val="219931663"/>
        <c:axId val="9377647"/>
      </c:barChart>
      <c:catAx>
        <c:axId val="21993166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9377647"/>
        <c:crosses val="autoZero"/>
        <c:auto val="1"/>
        <c:lblAlgn val="ctr"/>
        <c:lblOffset val="100"/>
        <c:noMultiLvlLbl val="0"/>
      </c:catAx>
      <c:valAx>
        <c:axId val="9377647"/>
        <c:scaling>
          <c:orientation val="minMax"/>
          <c:max val="2.5"/>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9931663"/>
        <c:crosses val="autoZero"/>
        <c:crossBetween val="between"/>
        <c:majorUnit val="0.5"/>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P/E</a:t>
            </a:r>
            <a:r>
              <a:rPr lang="en-IN" baseline="0"/>
              <a:t> RATIO</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'FINANCIAL RATIOS'!$B$75</c:f>
              <c:strCache>
                <c:ptCount val="1"/>
                <c:pt idx="0">
                  <c:v>IOCL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RATIOS'!$A$77:$A$79</c:f>
              <c:numCache>
                <c:formatCode>General</c:formatCode>
                <c:ptCount val="3"/>
                <c:pt idx="0">
                  <c:v>2021</c:v>
                </c:pt>
                <c:pt idx="1">
                  <c:v>2022</c:v>
                </c:pt>
                <c:pt idx="2">
                  <c:v>2023</c:v>
                </c:pt>
              </c:numCache>
              <c:extLst/>
            </c:numRef>
          </c:cat>
          <c:val>
            <c:numRef>
              <c:f>'FINANCIAL RATIOS'!$B$77:$B$79</c:f>
              <c:numCache>
                <c:formatCode>General</c:formatCode>
                <c:ptCount val="3"/>
                <c:pt idx="0">
                  <c:v>2.57</c:v>
                </c:pt>
                <c:pt idx="1">
                  <c:v>3.01</c:v>
                </c:pt>
                <c:pt idx="2">
                  <c:v>13.03</c:v>
                </c:pt>
              </c:numCache>
              <c:extLst/>
            </c:numRef>
          </c:val>
          <c:extLst>
            <c:ext xmlns:c16="http://schemas.microsoft.com/office/drawing/2014/chart" uri="{C3380CC4-5D6E-409C-BE32-E72D297353CC}">
              <c16:uniqueId val="{00000000-0B54-44BC-AE03-EFEB5338C4DC}"/>
            </c:ext>
          </c:extLst>
        </c:ser>
        <c:ser>
          <c:idx val="2"/>
          <c:order val="2"/>
          <c:tx>
            <c:strRef>
              <c:f>'FINANCIAL RATIOS'!$C$75</c:f>
              <c:strCache>
                <c:ptCount val="1"/>
                <c:pt idx="0">
                  <c:v>BPCL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RATIOS'!$A$77:$A$79</c:f>
              <c:numCache>
                <c:formatCode>General</c:formatCode>
                <c:ptCount val="3"/>
                <c:pt idx="0">
                  <c:v>2021</c:v>
                </c:pt>
                <c:pt idx="1">
                  <c:v>2022</c:v>
                </c:pt>
                <c:pt idx="2">
                  <c:v>2023</c:v>
                </c:pt>
              </c:numCache>
              <c:extLst/>
            </c:numRef>
          </c:cat>
          <c:val>
            <c:numRef>
              <c:f>'FINANCIAL RATIOS'!$C$77:$C$79</c:f>
              <c:numCache>
                <c:formatCode>General</c:formatCode>
                <c:ptCount val="3"/>
                <c:pt idx="0">
                  <c:v>4.4400000000000004</c:v>
                </c:pt>
                <c:pt idx="1">
                  <c:v>8.6999999999999993</c:v>
                </c:pt>
                <c:pt idx="2">
                  <c:v>39.21</c:v>
                </c:pt>
              </c:numCache>
              <c:extLst/>
            </c:numRef>
          </c:val>
          <c:extLst>
            <c:ext xmlns:c16="http://schemas.microsoft.com/office/drawing/2014/chart" uri="{C3380CC4-5D6E-409C-BE32-E72D297353CC}">
              <c16:uniqueId val="{00000001-0B54-44BC-AE03-EFEB5338C4DC}"/>
            </c:ext>
          </c:extLst>
        </c:ser>
        <c:ser>
          <c:idx val="3"/>
          <c:order val="3"/>
          <c:tx>
            <c:strRef>
              <c:f>'FINANCIAL RATIOS'!$D$75</c:f>
              <c:strCache>
                <c:ptCount val="1"/>
                <c:pt idx="0">
                  <c:v>ONGC</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RATIOS'!$A$77:$A$79</c:f>
              <c:numCache>
                <c:formatCode>General</c:formatCode>
                <c:ptCount val="3"/>
                <c:pt idx="0">
                  <c:v>2021</c:v>
                </c:pt>
                <c:pt idx="1">
                  <c:v>2022</c:v>
                </c:pt>
                <c:pt idx="2">
                  <c:v>2023</c:v>
                </c:pt>
              </c:numCache>
              <c:extLst/>
            </c:numRef>
          </c:cat>
          <c:val>
            <c:numRef>
              <c:f>'FINANCIAL RATIOS'!$D$77:$D$79</c:f>
              <c:numCache>
                <c:formatCode>General</c:formatCode>
                <c:ptCount val="3"/>
                <c:pt idx="0">
                  <c:v>11.43</c:v>
                </c:pt>
                <c:pt idx="1">
                  <c:v>5.12</c:v>
                </c:pt>
                <c:pt idx="2">
                  <c:v>4.8899999999999997</c:v>
                </c:pt>
              </c:numCache>
              <c:extLst/>
            </c:numRef>
          </c:val>
          <c:extLst>
            <c:ext xmlns:c16="http://schemas.microsoft.com/office/drawing/2014/chart" uri="{C3380CC4-5D6E-409C-BE32-E72D297353CC}">
              <c16:uniqueId val="{00000002-0B54-44BC-AE03-EFEB5338C4DC}"/>
            </c:ext>
          </c:extLst>
        </c:ser>
        <c:ser>
          <c:idx val="4"/>
          <c:order val="4"/>
          <c:tx>
            <c:strRef>
              <c:f>'FINANCIAL RATIOS'!$E$75</c:f>
              <c:strCache>
                <c:ptCount val="1"/>
                <c:pt idx="0">
                  <c:v>HP</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RATIOS'!$A$77:$A$79</c:f>
              <c:numCache>
                <c:formatCode>General</c:formatCode>
                <c:ptCount val="3"/>
                <c:pt idx="0">
                  <c:v>2021</c:v>
                </c:pt>
                <c:pt idx="1">
                  <c:v>2022</c:v>
                </c:pt>
                <c:pt idx="2">
                  <c:v>2023</c:v>
                </c:pt>
              </c:numCache>
              <c:extLst/>
            </c:numRef>
          </c:cat>
          <c:val>
            <c:numRef>
              <c:f>'FINANCIAL RATIOS'!$E$77:$E$79</c:f>
              <c:numCache>
                <c:formatCode>General</c:formatCode>
                <c:ptCount val="3"/>
                <c:pt idx="0">
                  <c:v>3.32</c:v>
                </c:pt>
                <c:pt idx="1">
                  <c:v>5.99</c:v>
                </c:pt>
                <c:pt idx="2">
                  <c:v>-3.74</c:v>
                </c:pt>
              </c:numCache>
              <c:extLst/>
            </c:numRef>
          </c:val>
          <c:extLst>
            <c:ext xmlns:c16="http://schemas.microsoft.com/office/drawing/2014/chart" uri="{C3380CC4-5D6E-409C-BE32-E72D297353CC}">
              <c16:uniqueId val="{00000003-0B54-44BC-AE03-EFEB5338C4DC}"/>
            </c:ext>
          </c:extLst>
        </c:ser>
        <c:ser>
          <c:idx val="5"/>
          <c:order val="5"/>
          <c:tx>
            <c:strRef>
              <c:f>'FINANCIAL RATIOS'!$F$75</c:f>
              <c:strCache>
                <c:ptCount val="1"/>
                <c:pt idx="0">
                  <c:v>PETRONET</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RATIOS'!$A$77:$A$79</c:f>
              <c:numCache>
                <c:formatCode>General</c:formatCode>
                <c:ptCount val="3"/>
                <c:pt idx="0">
                  <c:v>2021</c:v>
                </c:pt>
                <c:pt idx="1">
                  <c:v>2022</c:v>
                </c:pt>
                <c:pt idx="2">
                  <c:v>2023</c:v>
                </c:pt>
              </c:numCache>
              <c:extLst/>
            </c:numRef>
          </c:cat>
          <c:val>
            <c:numRef>
              <c:f>'FINANCIAL RATIOS'!$F$77:$F$79</c:f>
              <c:numCache>
                <c:formatCode>General</c:formatCode>
                <c:ptCount val="3"/>
                <c:pt idx="0">
                  <c:v>11.43</c:v>
                </c:pt>
                <c:pt idx="1">
                  <c:v>8.67</c:v>
                </c:pt>
                <c:pt idx="2">
                  <c:v>10.59</c:v>
                </c:pt>
              </c:numCache>
              <c:extLst/>
            </c:numRef>
          </c:val>
          <c:extLst>
            <c:ext xmlns:c16="http://schemas.microsoft.com/office/drawing/2014/chart" uri="{C3380CC4-5D6E-409C-BE32-E72D297353CC}">
              <c16:uniqueId val="{00000004-0B54-44BC-AE03-EFEB5338C4DC}"/>
            </c:ext>
          </c:extLst>
        </c:ser>
        <c:dLbls>
          <c:dLblPos val="outEnd"/>
          <c:showLegendKey val="0"/>
          <c:showVal val="1"/>
          <c:showCatName val="0"/>
          <c:showSerName val="0"/>
          <c:showPercent val="0"/>
          <c:showBubbleSize val="0"/>
        </c:dLbls>
        <c:gapWidth val="100"/>
        <c:overlap val="-24"/>
        <c:axId val="909212671"/>
        <c:axId val="564486927"/>
        <c:extLst>
          <c:ext xmlns:c15="http://schemas.microsoft.com/office/drawing/2012/chart" uri="{02D57815-91ED-43cb-92C2-25804820EDAC}">
            <c15:filteredBarSeries>
              <c15:ser>
                <c:idx val="0"/>
                <c:order val="0"/>
                <c:tx>
                  <c:strRef>
                    <c:extLst>
                      <c:ext uri="{02D57815-91ED-43cb-92C2-25804820EDAC}">
                        <c15:formulaRef>
                          <c15:sqref>'FINANCIAL RATIOS'!$A$75</c15:sqref>
                        </c15:formulaRef>
                      </c:ext>
                    </c:extLst>
                    <c:strCache>
                      <c:ptCount val="1"/>
                      <c:pt idx="0">
                        <c:v>YEARS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95000"/>
                                <a:alpha val="54000"/>
                              </a:schemeClr>
                            </a:solidFill>
                          </a:ln>
                          <a:effectLst/>
                        </c:spPr>
                      </c15:leaderLines>
                    </c:ext>
                  </c:extLst>
                </c:dLbls>
                <c:cat>
                  <c:numRef>
                    <c:extLst>
                      <c:ext uri="{02D57815-91ED-43cb-92C2-25804820EDAC}">
                        <c15:formulaRef>
                          <c15:sqref>'FINANCIAL RATIOS'!$A$77:$A$79</c15:sqref>
                        </c15:formulaRef>
                      </c:ext>
                    </c:extLst>
                    <c:numCache>
                      <c:formatCode>General</c:formatCode>
                      <c:ptCount val="3"/>
                      <c:pt idx="0">
                        <c:v>2021</c:v>
                      </c:pt>
                      <c:pt idx="1">
                        <c:v>2022</c:v>
                      </c:pt>
                      <c:pt idx="2">
                        <c:v>2023</c:v>
                      </c:pt>
                    </c:numCache>
                  </c:numRef>
                </c:cat>
                <c:val>
                  <c:numRef>
                    <c:extLst>
                      <c:ext uri="{02D57815-91ED-43cb-92C2-25804820EDAC}">
                        <c15:formulaRef>
                          <c15:sqref>'FINANCIAL RATIOS'!$A$77:$A$79</c15:sqref>
                        </c15:formulaRef>
                      </c:ext>
                    </c:extLst>
                    <c:numCache>
                      <c:formatCode>General</c:formatCode>
                      <c:ptCount val="3"/>
                      <c:pt idx="0">
                        <c:v>2021</c:v>
                      </c:pt>
                      <c:pt idx="1">
                        <c:v>2022</c:v>
                      </c:pt>
                      <c:pt idx="2">
                        <c:v>2023</c:v>
                      </c:pt>
                    </c:numCache>
                  </c:numRef>
                </c:val>
                <c:extLst>
                  <c:ext xmlns:c16="http://schemas.microsoft.com/office/drawing/2014/chart" uri="{C3380CC4-5D6E-409C-BE32-E72D297353CC}">
                    <c16:uniqueId val="{00000005-0B54-44BC-AE03-EFEB5338C4DC}"/>
                  </c:ext>
                </c:extLst>
              </c15:ser>
            </c15:filteredBarSeries>
          </c:ext>
        </c:extLst>
      </c:barChart>
      <c:catAx>
        <c:axId val="90921267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000" b="1" i="0" u="none" strike="noStrike" kern="1200" baseline="0">
                <a:solidFill>
                  <a:schemeClr val="lt1">
                    <a:lumMod val="85000"/>
                  </a:schemeClr>
                </a:solidFill>
                <a:latin typeface="+mn-lt"/>
                <a:ea typeface="+mn-ea"/>
                <a:cs typeface="+mn-cs"/>
              </a:defRPr>
            </a:pPr>
            <a:endParaRPr lang="en-US"/>
          </a:p>
        </c:txPr>
        <c:crossAx val="564486927"/>
        <c:crosses val="autoZero"/>
        <c:auto val="1"/>
        <c:lblAlgn val="ctr"/>
        <c:lblOffset val="100"/>
        <c:noMultiLvlLbl val="0"/>
      </c:catAx>
      <c:valAx>
        <c:axId val="56448692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crossAx val="909212671"/>
        <c:crosses val="autoZero"/>
        <c:crossBetween val="between"/>
      </c:valAx>
      <c:spPr>
        <a:noFill/>
        <a:ln>
          <a:noFill/>
        </a:ln>
        <a:effectLst/>
      </c:spPr>
    </c:plotArea>
    <c:legend>
      <c:legendPos val="b"/>
      <c:layout>
        <c:manualLayout>
          <c:xMode val="edge"/>
          <c:yMode val="edge"/>
          <c:x val="0.16867760279965002"/>
          <c:y val="0.88850503062117236"/>
          <c:w val="0.58310936132983382"/>
          <c:h val="8.3717191601049873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INVENTORY TURNOVER RATIO</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1"/>
          <c:order val="1"/>
          <c:tx>
            <c:strRef>
              <c:f>'FINANCIAL RATIOS'!$B$61</c:f>
              <c:strCache>
                <c:ptCount val="1"/>
                <c:pt idx="0">
                  <c:v>IOCL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RATIOS'!$A$63:$A$65</c:f>
              <c:numCache>
                <c:formatCode>General</c:formatCode>
                <c:ptCount val="3"/>
                <c:pt idx="0">
                  <c:v>2021</c:v>
                </c:pt>
                <c:pt idx="1">
                  <c:v>2022</c:v>
                </c:pt>
                <c:pt idx="2">
                  <c:v>2023</c:v>
                </c:pt>
              </c:numCache>
              <c:extLst/>
            </c:numRef>
          </c:cat>
          <c:val>
            <c:numRef>
              <c:f>'FINANCIAL RATIOS'!$B$63:$B$65</c:f>
              <c:numCache>
                <c:formatCode>General</c:formatCode>
                <c:ptCount val="3"/>
                <c:pt idx="0">
                  <c:v>4.0599999999999996</c:v>
                </c:pt>
                <c:pt idx="1">
                  <c:v>3.25</c:v>
                </c:pt>
                <c:pt idx="2">
                  <c:v>4.84</c:v>
                </c:pt>
              </c:numCache>
              <c:extLst/>
            </c:numRef>
          </c:val>
          <c:extLst>
            <c:ext xmlns:c16="http://schemas.microsoft.com/office/drawing/2014/chart" uri="{C3380CC4-5D6E-409C-BE32-E72D297353CC}">
              <c16:uniqueId val="{00000000-3997-4E54-BB8B-D861242B5C65}"/>
            </c:ext>
          </c:extLst>
        </c:ser>
        <c:ser>
          <c:idx val="2"/>
          <c:order val="2"/>
          <c:tx>
            <c:strRef>
              <c:f>'FINANCIAL RATIOS'!$C$61</c:f>
              <c:strCache>
                <c:ptCount val="1"/>
                <c:pt idx="0">
                  <c:v>BPCL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RATIOS'!$A$63:$A$65</c:f>
              <c:numCache>
                <c:formatCode>General</c:formatCode>
                <c:ptCount val="3"/>
                <c:pt idx="0">
                  <c:v>2021</c:v>
                </c:pt>
                <c:pt idx="1">
                  <c:v>2022</c:v>
                </c:pt>
                <c:pt idx="2">
                  <c:v>2023</c:v>
                </c:pt>
              </c:numCache>
              <c:extLst/>
            </c:numRef>
          </c:cat>
          <c:val>
            <c:numRef>
              <c:f>'FINANCIAL RATIOS'!$C$63:$C$65</c:f>
              <c:numCache>
                <c:formatCode>General</c:formatCode>
                <c:ptCount val="3"/>
                <c:pt idx="0">
                  <c:v>8.69</c:v>
                </c:pt>
                <c:pt idx="1">
                  <c:v>4.4000000000000004</c:v>
                </c:pt>
                <c:pt idx="2">
                  <c:v>6.3</c:v>
                </c:pt>
              </c:numCache>
              <c:extLst/>
            </c:numRef>
          </c:val>
          <c:extLst>
            <c:ext xmlns:c16="http://schemas.microsoft.com/office/drawing/2014/chart" uri="{C3380CC4-5D6E-409C-BE32-E72D297353CC}">
              <c16:uniqueId val="{00000001-3997-4E54-BB8B-D861242B5C65}"/>
            </c:ext>
          </c:extLst>
        </c:ser>
        <c:ser>
          <c:idx val="3"/>
          <c:order val="3"/>
          <c:tx>
            <c:strRef>
              <c:f>'FINANCIAL RATIOS'!$D$61</c:f>
              <c:strCache>
                <c:ptCount val="1"/>
                <c:pt idx="0">
                  <c:v>ONGC</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RATIOS'!$A$63:$A$65</c:f>
              <c:numCache>
                <c:formatCode>General</c:formatCode>
                <c:ptCount val="3"/>
                <c:pt idx="0">
                  <c:v>2021</c:v>
                </c:pt>
                <c:pt idx="1">
                  <c:v>2022</c:v>
                </c:pt>
                <c:pt idx="2">
                  <c:v>2023</c:v>
                </c:pt>
              </c:numCache>
              <c:extLst/>
            </c:numRef>
          </c:cat>
          <c:val>
            <c:numRef>
              <c:f>'FINANCIAL RATIOS'!$D$63:$D$65</c:f>
              <c:numCache>
                <c:formatCode>General</c:formatCode>
                <c:ptCount val="3"/>
                <c:pt idx="0">
                  <c:v>8.0299999999999994</c:v>
                </c:pt>
                <c:pt idx="1">
                  <c:v>0.4</c:v>
                </c:pt>
                <c:pt idx="2">
                  <c:v>0.48</c:v>
                </c:pt>
              </c:numCache>
              <c:extLst/>
            </c:numRef>
          </c:val>
          <c:extLst>
            <c:ext xmlns:c16="http://schemas.microsoft.com/office/drawing/2014/chart" uri="{C3380CC4-5D6E-409C-BE32-E72D297353CC}">
              <c16:uniqueId val="{00000002-3997-4E54-BB8B-D861242B5C65}"/>
            </c:ext>
          </c:extLst>
        </c:ser>
        <c:ser>
          <c:idx val="4"/>
          <c:order val="4"/>
          <c:tx>
            <c:strRef>
              <c:f>'FINANCIAL RATIOS'!$E$61</c:f>
              <c:strCache>
                <c:ptCount val="1"/>
                <c:pt idx="0">
                  <c:v>HP</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RATIOS'!$A$63:$A$65</c:f>
              <c:numCache>
                <c:formatCode>General</c:formatCode>
                <c:ptCount val="3"/>
                <c:pt idx="0">
                  <c:v>2021</c:v>
                </c:pt>
                <c:pt idx="1">
                  <c:v>2022</c:v>
                </c:pt>
                <c:pt idx="2">
                  <c:v>2023</c:v>
                </c:pt>
              </c:numCache>
              <c:extLst/>
            </c:numRef>
          </c:cat>
          <c:val>
            <c:numRef>
              <c:f>'FINANCIAL RATIOS'!$E$63:$E$65</c:f>
              <c:numCache>
                <c:formatCode>General</c:formatCode>
                <c:ptCount val="3"/>
                <c:pt idx="0">
                  <c:v>8.15</c:v>
                </c:pt>
                <c:pt idx="1">
                  <c:v>2.17</c:v>
                </c:pt>
                <c:pt idx="2">
                  <c:v>3.81</c:v>
                </c:pt>
              </c:numCache>
              <c:extLst/>
            </c:numRef>
          </c:val>
          <c:extLst>
            <c:ext xmlns:c16="http://schemas.microsoft.com/office/drawing/2014/chart" uri="{C3380CC4-5D6E-409C-BE32-E72D297353CC}">
              <c16:uniqueId val="{00000003-3997-4E54-BB8B-D861242B5C65}"/>
            </c:ext>
          </c:extLst>
        </c:ser>
        <c:ser>
          <c:idx val="5"/>
          <c:order val="5"/>
          <c:tx>
            <c:strRef>
              <c:f>'FINANCIAL RATIOS'!$F$61</c:f>
              <c:strCache>
                <c:ptCount val="1"/>
                <c:pt idx="0">
                  <c:v>PETRONET</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'FINANCIAL RATIOS'!$A$63:$A$65</c:f>
              <c:numCache>
                <c:formatCode>General</c:formatCode>
                <c:ptCount val="3"/>
                <c:pt idx="0">
                  <c:v>2021</c:v>
                </c:pt>
                <c:pt idx="1">
                  <c:v>2022</c:v>
                </c:pt>
                <c:pt idx="2">
                  <c:v>2023</c:v>
                </c:pt>
              </c:numCache>
              <c:extLst/>
            </c:numRef>
          </c:cat>
          <c:val>
            <c:numRef>
              <c:f>'FINANCIAL RATIOS'!$F$63:$F$65</c:f>
              <c:numCache>
                <c:formatCode>General</c:formatCode>
                <c:ptCount val="3"/>
                <c:pt idx="0">
                  <c:v>50.56</c:v>
                </c:pt>
                <c:pt idx="1">
                  <c:v>81.14</c:v>
                </c:pt>
                <c:pt idx="2">
                  <c:v>62.38</c:v>
                </c:pt>
              </c:numCache>
              <c:extLst/>
            </c:numRef>
          </c:val>
          <c:extLst>
            <c:ext xmlns:c16="http://schemas.microsoft.com/office/drawing/2014/chart" uri="{C3380CC4-5D6E-409C-BE32-E72D297353CC}">
              <c16:uniqueId val="{00000004-3997-4E54-BB8B-D861242B5C65}"/>
            </c:ext>
          </c:extLst>
        </c:ser>
        <c:dLbls>
          <c:dLblPos val="outEnd"/>
          <c:showLegendKey val="0"/>
          <c:showVal val="1"/>
          <c:showCatName val="0"/>
          <c:showSerName val="0"/>
          <c:showPercent val="0"/>
          <c:showBubbleSize val="0"/>
        </c:dLbls>
        <c:gapWidth val="100"/>
        <c:overlap val="-24"/>
        <c:axId val="1263256928"/>
        <c:axId val="1759470608"/>
        <c:extLst>
          <c:ext xmlns:c15="http://schemas.microsoft.com/office/drawing/2012/chart" uri="{02D57815-91ED-43cb-92C2-25804820EDAC}">
            <c15:filteredBarSeries>
              <c15:ser>
                <c:idx val="0"/>
                <c:order val="0"/>
                <c:tx>
                  <c:strRef>
                    <c:extLst>
                      <c:ext uri="{02D57815-91ED-43cb-92C2-25804820EDAC}">
                        <c15:formulaRef>
                          <c15:sqref>'FINANCIAL RATIOS'!$A$61</c15:sqref>
                        </c15:formulaRef>
                      </c:ext>
                    </c:extLst>
                    <c:strCache>
                      <c:ptCount val="1"/>
                      <c:pt idx="0">
                        <c:v>YEARS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lt1">
                                <a:lumMod val="95000"/>
                                <a:alpha val="54000"/>
                              </a:schemeClr>
                            </a:solidFill>
                          </a:ln>
                          <a:effectLst/>
                        </c:spPr>
                      </c15:leaderLines>
                    </c:ext>
                  </c:extLst>
                </c:dLbls>
                <c:cat>
                  <c:numRef>
                    <c:extLst>
                      <c:ext uri="{02D57815-91ED-43cb-92C2-25804820EDAC}">
                        <c15:formulaRef>
                          <c15:sqref>'FINANCIAL RATIOS'!$A$63:$A$65</c15:sqref>
                        </c15:formulaRef>
                      </c:ext>
                    </c:extLst>
                    <c:numCache>
                      <c:formatCode>General</c:formatCode>
                      <c:ptCount val="3"/>
                      <c:pt idx="0">
                        <c:v>2021</c:v>
                      </c:pt>
                      <c:pt idx="1">
                        <c:v>2022</c:v>
                      </c:pt>
                      <c:pt idx="2">
                        <c:v>2023</c:v>
                      </c:pt>
                    </c:numCache>
                  </c:numRef>
                </c:cat>
                <c:val>
                  <c:numRef>
                    <c:extLst>
                      <c:ext uri="{02D57815-91ED-43cb-92C2-25804820EDAC}">
                        <c15:formulaRef>
                          <c15:sqref>'FINANCIAL RATIOS'!$A$63:$A$65</c15:sqref>
                        </c15:formulaRef>
                      </c:ext>
                    </c:extLst>
                    <c:numCache>
                      <c:formatCode>General</c:formatCode>
                      <c:ptCount val="3"/>
                      <c:pt idx="0">
                        <c:v>2021</c:v>
                      </c:pt>
                      <c:pt idx="1">
                        <c:v>2022</c:v>
                      </c:pt>
                      <c:pt idx="2">
                        <c:v>2023</c:v>
                      </c:pt>
                    </c:numCache>
                  </c:numRef>
                </c:val>
                <c:extLst>
                  <c:ext xmlns:c16="http://schemas.microsoft.com/office/drawing/2014/chart" uri="{C3380CC4-5D6E-409C-BE32-E72D297353CC}">
                    <c16:uniqueId val="{00000005-3997-4E54-BB8B-D861242B5C65}"/>
                  </c:ext>
                </c:extLst>
              </c15:ser>
            </c15:filteredBarSeries>
          </c:ext>
        </c:extLst>
      </c:barChart>
      <c:catAx>
        <c:axId val="126325692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crossAx val="1759470608"/>
        <c:crosses val="autoZero"/>
        <c:auto val="1"/>
        <c:lblAlgn val="ctr"/>
        <c:lblOffset val="100"/>
        <c:noMultiLvlLbl val="0"/>
      </c:catAx>
      <c:valAx>
        <c:axId val="175947060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050" b="1" i="0" u="none" strike="noStrike" kern="1200" cap="all" baseline="0">
                    <a:solidFill>
                      <a:schemeClr val="lt1">
                        <a:lumMod val="85000"/>
                      </a:schemeClr>
                    </a:solidFill>
                    <a:latin typeface="+mn-lt"/>
                    <a:ea typeface="+mn-ea"/>
                    <a:cs typeface="+mn-cs"/>
                  </a:defRPr>
                </a:pPr>
                <a:r>
                  <a:rPr lang="en-IN" sz="1050"/>
                  <a:t> RATIO</a:t>
                </a:r>
              </a:p>
            </c:rich>
          </c:tx>
          <c:layout>
            <c:manualLayout>
              <c:xMode val="edge"/>
              <c:yMode val="edge"/>
              <c:x val="3.0555555555555555E-2"/>
              <c:y val="0.37856080489938759"/>
            </c:manualLayout>
          </c:layout>
          <c:overlay val="0"/>
          <c:spPr>
            <a:noFill/>
            <a:ln>
              <a:noFill/>
            </a:ln>
            <a:effectLst/>
          </c:spPr>
          <c:txPr>
            <a:bodyPr rot="-5400000" spcFirstLastPara="1" vertOverflow="ellipsis" vert="horz" wrap="square" anchor="ctr" anchorCtr="1"/>
            <a:lstStyle/>
            <a:p>
              <a:pPr>
                <a:defRPr sz="105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lt1">
                    <a:lumMod val="85000"/>
                  </a:schemeClr>
                </a:solidFill>
                <a:latin typeface="+mn-lt"/>
                <a:ea typeface="+mn-ea"/>
                <a:cs typeface="+mn-cs"/>
              </a:defRPr>
            </a:pPr>
            <a:endParaRPr lang="en-US"/>
          </a:p>
        </c:txPr>
        <c:crossAx val="1263256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Sheet1!$K$4</c:f>
              <c:strCache>
                <c:ptCount val="1"/>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Sheet1!$J$5:$J$9</c:f>
              <c:strCache>
                <c:ptCount val="5"/>
                <c:pt idx="0">
                  <c:v>PETRONET</c:v>
                </c:pt>
                <c:pt idx="1">
                  <c:v>ONGC</c:v>
                </c:pt>
                <c:pt idx="2">
                  <c:v>IOCL</c:v>
                </c:pt>
                <c:pt idx="3">
                  <c:v>BPCL</c:v>
                </c:pt>
                <c:pt idx="4">
                  <c:v>HP</c:v>
                </c:pt>
              </c:strCache>
            </c:strRef>
          </c:cat>
          <c:val>
            <c:numRef>
              <c:f>Sheet1!$K$5:$K$9</c:f>
              <c:numCache>
                <c:formatCode>General</c:formatCode>
                <c:ptCount val="5"/>
                <c:pt idx="0">
                  <c:v>5</c:v>
                </c:pt>
                <c:pt idx="1">
                  <c:v>4</c:v>
                </c:pt>
                <c:pt idx="2">
                  <c:v>3</c:v>
                </c:pt>
                <c:pt idx="3">
                  <c:v>2</c:v>
                </c:pt>
                <c:pt idx="4">
                  <c:v>1</c:v>
                </c:pt>
              </c:numCache>
            </c:numRef>
          </c:val>
          <c:extLst>
            <c:ext xmlns:c16="http://schemas.microsoft.com/office/drawing/2014/chart" uri="{C3380CC4-5D6E-409C-BE32-E72D297353CC}">
              <c16:uniqueId val="{00000000-A97C-4013-8D87-96C8225E90F3}"/>
            </c:ext>
          </c:extLst>
        </c:ser>
        <c:dLbls>
          <c:showLegendKey val="0"/>
          <c:showVal val="0"/>
          <c:showCatName val="0"/>
          <c:showSerName val="0"/>
          <c:showPercent val="0"/>
          <c:showBubbleSize val="0"/>
        </c:dLbls>
        <c:gapWidth val="100"/>
        <c:overlap val="-24"/>
        <c:axId val="425490752"/>
        <c:axId val="676993840"/>
      </c:barChart>
      <c:catAx>
        <c:axId val="42549075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800" b="1" i="0" u="none" strike="noStrike" kern="1200" baseline="0">
                <a:solidFill>
                  <a:schemeClr val="bg1"/>
                </a:solidFill>
                <a:latin typeface="+mn-lt"/>
                <a:ea typeface="+mn-ea"/>
                <a:cs typeface="+mn-cs"/>
              </a:defRPr>
            </a:pPr>
            <a:endParaRPr lang="en-US"/>
          </a:p>
        </c:txPr>
        <c:crossAx val="676993840"/>
        <c:crosses val="autoZero"/>
        <c:auto val="1"/>
        <c:lblAlgn val="ctr"/>
        <c:lblOffset val="100"/>
        <c:noMultiLvlLbl val="0"/>
      </c:catAx>
      <c:valAx>
        <c:axId val="676993840"/>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42549075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2000"/>
              <a:t>Balance Sheet</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'Balance Sheet'!$B$2</c:f>
              <c:strCache>
                <c:ptCount val="1"/>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Sheet'!$B$3:$B$7</c:f>
              <c:numCache>
                <c:formatCode>0.00</c:formatCode>
                <c:ptCount val="5"/>
                <c:pt idx="0">
                  <c:v>11649.5</c:v>
                </c:pt>
                <c:pt idx="1">
                  <c:v>5208.7</c:v>
                </c:pt>
                <c:pt idx="2">
                  <c:v>2074.44</c:v>
                </c:pt>
                <c:pt idx="3">
                  <c:v>10770.75</c:v>
                </c:pt>
                <c:pt idx="4">
                  <c:v>8161.89</c:v>
                </c:pt>
              </c:numCache>
            </c:numRef>
          </c:val>
          <c:extLst>
            <c:ext xmlns:c16="http://schemas.microsoft.com/office/drawing/2014/chart" uri="{C3380CC4-5D6E-409C-BE32-E72D297353CC}">
              <c16:uniqueId val="{00000000-758B-4276-9584-D13DABCC0B15}"/>
            </c:ext>
          </c:extLst>
        </c:ser>
        <c:ser>
          <c:idx val="1"/>
          <c:order val="1"/>
          <c:tx>
            <c:strRef>
              <c:f>'Balance Sheet'!$C$2</c:f>
              <c:strCache>
                <c:ptCount val="1"/>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Sheet'!$C$3:$C$7</c:f>
              <c:numCache>
                <c:formatCode>0.00</c:formatCode>
                <c:ptCount val="5"/>
                <c:pt idx="0">
                  <c:v>13425.47</c:v>
                </c:pt>
                <c:pt idx="1">
                  <c:v>4957.21</c:v>
                </c:pt>
                <c:pt idx="2">
                  <c:v>2736.4</c:v>
                </c:pt>
                <c:pt idx="3">
                  <c:v>12410.71</c:v>
                </c:pt>
                <c:pt idx="4">
                  <c:v>8708.3700000000008</c:v>
                </c:pt>
              </c:numCache>
            </c:numRef>
          </c:val>
          <c:extLst>
            <c:ext xmlns:c16="http://schemas.microsoft.com/office/drawing/2014/chart" uri="{C3380CC4-5D6E-409C-BE32-E72D297353CC}">
              <c16:uniqueId val="{00000001-758B-4276-9584-D13DABCC0B15}"/>
            </c:ext>
          </c:extLst>
        </c:ser>
        <c:ser>
          <c:idx val="2"/>
          <c:order val="2"/>
          <c:tx>
            <c:strRef>
              <c:f>'Balance Sheet'!$D$2</c:f>
              <c:strCache>
                <c:ptCount val="1"/>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Sheet'!$D$3:$D$7</c:f>
              <c:numCache>
                <c:formatCode>0.00</c:formatCode>
                <c:ptCount val="5"/>
                <c:pt idx="0">
                  <c:v>14934.74</c:v>
                </c:pt>
                <c:pt idx="1">
                  <c:v>4588.03</c:v>
                </c:pt>
                <c:pt idx="2">
                  <c:v>2899.82</c:v>
                </c:pt>
                <c:pt idx="3">
                  <c:v>10581.59</c:v>
                </c:pt>
                <c:pt idx="4">
                  <c:v>11841</c:v>
                </c:pt>
              </c:numCache>
            </c:numRef>
          </c:val>
          <c:extLst>
            <c:ext xmlns:c16="http://schemas.microsoft.com/office/drawing/2014/chart" uri="{C3380CC4-5D6E-409C-BE32-E72D297353CC}">
              <c16:uniqueId val="{00000002-758B-4276-9584-D13DABCC0B15}"/>
            </c:ext>
          </c:extLst>
        </c:ser>
        <c:ser>
          <c:idx val="3"/>
          <c:order val="3"/>
          <c:tx>
            <c:strRef>
              <c:f>'Balance Sheet'!$E$2</c:f>
              <c:strCache>
                <c:ptCount val="1"/>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Sheet'!$E$3:$E$7</c:f>
              <c:numCache>
                <c:formatCode>0.00</c:formatCode>
                <c:ptCount val="5"/>
                <c:pt idx="0">
                  <c:v>16912.612811579653</c:v>
                </c:pt>
                <c:pt idx="1">
                  <c:v>4306.4258401369261</c:v>
                </c:pt>
                <c:pt idx="2">
                  <c:v>3449.0803982889456</c:v>
                </c:pt>
                <c:pt idx="3">
                  <c:v>10607.399231107773</c:v>
                </c:pt>
                <c:pt idx="4">
                  <c:v>14367.167302764921</c:v>
                </c:pt>
              </c:numCache>
            </c:numRef>
          </c:val>
          <c:extLst>
            <c:ext xmlns:c16="http://schemas.microsoft.com/office/drawing/2014/chart" uri="{C3380CC4-5D6E-409C-BE32-E72D297353CC}">
              <c16:uniqueId val="{00000003-758B-4276-9584-D13DABCC0B15}"/>
            </c:ext>
          </c:extLst>
        </c:ser>
        <c:ser>
          <c:idx val="4"/>
          <c:order val="4"/>
          <c:tx>
            <c:strRef>
              <c:f>'Balance Sheet'!$F$2</c:f>
              <c:strCache>
                <c:ptCount val="1"/>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Sheet'!$F$3:$F$7</c:f>
              <c:numCache>
                <c:formatCode>0.00</c:formatCode>
                <c:ptCount val="5"/>
                <c:pt idx="0">
                  <c:v>19152.423953440648</c:v>
                </c:pt>
                <c:pt idx="1">
                  <c:v>4042.1059837444463</c:v>
                </c:pt>
                <c:pt idx="2">
                  <c:v>4102.377248884769</c:v>
                </c:pt>
                <c:pt idx="3">
                  <c:v>10633.271412718294</c:v>
                </c:pt>
                <c:pt idx="4">
                  <c:v>17432.268922019884</c:v>
                </c:pt>
              </c:numCache>
            </c:numRef>
          </c:val>
          <c:extLst>
            <c:ext xmlns:c16="http://schemas.microsoft.com/office/drawing/2014/chart" uri="{C3380CC4-5D6E-409C-BE32-E72D297353CC}">
              <c16:uniqueId val="{00000004-758B-4276-9584-D13DABCC0B15}"/>
            </c:ext>
          </c:extLst>
        </c:ser>
        <c:ser>
          <c:idx val="5"/>
          <c:order val="5"/>
          <c:tx>
            <c:strRef>
              <c:f>'Balance Sheet'!$G$2</c:f>
              <c:strCache>
                <c:ptCount val="1"/>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Sheet'!$G$3:$G$7</c:f>
              <c:numCache>
                <c:formatCode>0.00</c:formatCode>
                <c:ptCount val="5"/>
                <c:pt idx="0">
                  <c:v>21688.863062079778</c:v>
                </c:pt>
                <c:pt idx="1">
                  <c:v>3794.0095546387392</c:v>
                </c:pt>
                <c:pt idx="2">
                  <c:v>4879.4162932578529</c:v>
                </c:pt>
                <c:pt idx="3">
                  <c:v>10659.2066983722</c:v>
                </c:pt>
                <c:pt idx="4">
                  <c:v>21151.28148546991</c:v>
                </c:pt>
              </c:numCache>
            </c:numRef>
          </c:val>
          <c:extLst>
            <c:ext xmlns:c16="http://schemas.microsoft.com/office/drawing/2014/chart" uri="{C3380CC4-5D6E-409C-BE32-E72D297353CC}">
              <c16:uniqueId val="{00000005-758B-4276-9584-D13DABCC0B15}"/>
            </c:ext>
          </c:extLst>
        </c:ser>
        <c:dLbls>
          <c:showLegendKey val="0"/>
          <c:showVal val="0"/>
          <c:showCatName val="0"/>
          <c:showSerName val="0"/>
          <c:showPercent val="0"/>
          <c:showBubbleSize val="0"/>
        </c:dLbls>
        <c:gapWidth val="100"/>
        <c:overlap val="-24"/>
        <c:axId val="911547055"/>
        <c:axId val="1037112223"/>
      </c:barChart>
      <c:catAx>
        <c:axId val="91154705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1037112223"/>
        <c:crosses val="autoZero"/>
        <c:auto val="1"/>
        <c:lblAlgn val="ctr"/>
        <c:lblOffset val="100"/>
        <c:noMultiLvlLbl val="0"/>
      </c:catAx>
      <c:valAx>
        <c:axId val="1037112223"/>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9115470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Bahnschrift" panose="020B0502040204020203" pitchFamily="34" charset="0"/>
                <a:ea typeface="+mn-ea"/>
                <a:cs typeface="+mn-cs"/>
              </a:defRPr>
            </a:pPr>
            <a:r>
              <a:rPr lang="en-IN" sz="2000">
                <a:latin typeface="Bahnschrift" panose="020B0502040204020203" pitchFamily="34" charset="0"/>
              </a:rPr>
              <a:t>BALANCE SHEET</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tx>
            <c:strRef>
              <c:f>'Forecastings of BS'!$D$7:$D$8</c:f>
              <c:strCache>
                <c:ptCount val="2"/>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BS'!$C$9:$C$13</c:f>
              <c:strCache>
                <c:ptCount val="5"/>
                <c:pt idx="0">
                  <c:v>TOTAL SHAREHOLDERS FUNDS</c:v>
                </c:pt>
                <c:pt idx="1">
                  <c:v>TOTAL NON-CURRENT LIABILITIES</c:v>
                </c:pt>
                <c:pt idx="2">
                  <c:v>TOTAL CURRENT LIABILITIES</c:v>
                </c:pt>
                <c:pt idx="3">
                  <c:v>TOTAL NON-CURRENT ASSETS</c:v>
                </c:pt>
                <c:pt idx="4">
                  <c:v>TOTAL CURRENT ASSETS</c:v>
                </c:pt>
              </c:strCache>
            </c:strRef>
          </c:cat>
          <c:val>
            <c:numRef>
              <c:f>'Forecastings of BS'!$D$9:$D$13</c:f>
              <c:numCache>
                <c:formatCode>#,##0.00</c:formatCode>
                <c:ptCount val="5"/>
                <c:pt idx="0">
                  <c:v>54544.55</c:v>
                </c:pt>
                <c:pt idx="1">
                  <c:v>31314.82</c:v>
                </c:pt>
                <c:pt idx="2">
                  <c:v>54745.120000000003</c:v>
                </c:pt>
                <c:pt idx="3">
                  <c:v>89642.19</c:v>
                </c:pt>
                <c:pt idx="4">
                  <c:v>50962.3</c:v>
                </c:pt>
              </c:numCache>
            </c:numRef>
          </c:val>
          <c:extLst xmlns:c15="http://schemas.microsoft.com/office/drawing/2012/chart">
            <c:ext xmlns:c16="http://schemas.microsoft.com/office/drawing/2014/chart" uri="{C3380CC4-5D6E-409C-BE32-E72D297353CC}">
              <c16:uniqueId val="{00000000-C62F-41D4-9189-C654130A9D31}"/>
            </c:ext>
          </c:extLst>
        </c:ser>
        <c:ser>
          <c:idx val="1"/>
          <c:order val="1"/>
          <c:tx>
            <c:strRef>
              <c:f>'Forecastings of BS'!$E$7:$E$8</c:f>
              <c:strCache>
                <c:ptCount val="2"/>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BS'!$C$9:$C$13</c:f>
              <c:strCache>
                <c:ptCount val="5"/>
                <c:pt idx="0">
                  <c:v>TOTAL SHAREHOLDERS FUNDS</c:v>
                </c:pt>
                <c:pt idx="1">
                  <c:v>TOTAL NON-CURRENT LIABILITIES</c:v>
                </c:pt>
                <c:pt idx="2">
                  <c:v>TOTAL CURRENT LIABILITIES</c:v>
                </c:pt>
                <c:pt idx="3">
                  <c:v>TOTAL NON-CURRENT ASSETS</c:v>
                </c:pt>
                <c:pt idx="4">
                  <c:v>TOTAL CURRENT ASSETS</c:v>
                </c:pt>
              </c:strCache>
            </c:strRef>
          </c:cat>
          <c:val>
            <c:numRef>
              <c:f>'Forecastings of BS'!$E$9:$E$13</c:f>
              <c:numCache>
                <c:formatCode>#,##0.00</c:formatCode>
                <c:ptCount val="5"/>
                <c:pt idx="0">
                  <c:v>49669.78</c:v>
                </c:pt>
                <c:pt idx="1">
                  <c:v>29300.71</c:v>
                </c:pt>
                <c:pt idx="2">
                  <c:v>71542.070000000007</c:v>
                </c:pt>
                <c:pt idx="3">
                  <c:v>95816.42</c:v>
                </c:pt>
                <c:pt idx="4">
                  <c:v>54696.14</c:v>
                </c:pt>
              </c:numCache>
            </c:numRef>
          </c:val>
          <c:extLst>
            <c:ext xmlns:c16="http://schemas.microsoft.com/office/drawing/2014/chart" uri="{C3380CC4-5D6E-409C-BE32-E72D297353CC}">
              <c16:uniqueId val="{00000001-C62F-41D4-9189-C654130A9D31}"/>
            </c:ext>
          </c:extLst>
        </c:ser>
        <c:ser>
          <c:idx val="2"/>
          <c:order val="2"/>
          <c:tx>
            <c:strRef>
              <c:f>'Forecastings of BS'!$F$7:$F$8</c:f>
              <c:strCache>
                <c:ptCount val="2"/>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BS'!$C$9:$C$13</c:f>
              <c:strCache>
                <c:ptCount val="5"/>
                <c:pt idx="0">
                  <c:v>TOTAL SHAREHOLDERS FUNDS</c:v>
                </c:pt>
                <c:pt idx="1">
                  <c:v>TOTAL NON-CURRENT LIABILITIES</c:v>
                </c:pt>
                <c:pt idx="2">
                  <c:v>TOTAL CURRENT LIABILITIES</c:v>
                </c:pt>
                <c:pt idx="3">
                  <c:v>TOTAL NON-CURRENT ASSETS</c:v>
                </c:pt>
                <c:pt idx="4">
                  <c:v>TOTAL CURRENT ASSETS</c:v>
                </c:pt>
              </c:strCache>
            </c:strRef>
          </c:cat>
          <c:val>
            <c:numRef>
              <c:f>'Forecastings of BS'!$F$9:$F$13</c:f>
              <c:numCache>
                <c:formatCode>#,##0.00</c:formatCode>
                <c:ptCount val="5"/>
                <c:pt idx="0">
                  <c:v>51996.34</c:v>
                </c:pt>
                <c:pt idx="1">
                  <c:v>36934.589999999997</c:v>
                </c:pt>
                <c:pt idx="2">
                  <c:v>71873.05</c:v>
                </c:pt>
                <c:pt idx="3">
                  <c:v>105405.97</c:v>
                </c:pt>
                <c:pt idx="4">
                  <c:v>55398.01</c:v>
                </c:pt>
              </c:numCache>
            </c:numRef>
          </c:val>
          <c:extLst>
            <c:ext xmlns:c16="http://schemas.microsoft.com/office/drawing/2014/chart" uri="{C3380CC4-5D6E-409C-BE32-E72D297353CC}">
              <c16:uniqueId val="{00000002-C62F-41D4-9189-C654130A9D31}"/>
            </c:ext>
          </c:extLst>
        </c:ser>
        <c:ser>
          <c:idx val="3"/>
          <c:order val="3"/>
          <c:tx>
            <c:strRef>
              <c:f>'Forecastings of BS'!$G$7:$G$8</c:f>
              <c:strCache>
                <c:ptCount val="2"/>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BS'!$C$9:$C$13</c:f>
              <c:strCache>
                <c:ptCount val="5"/>
                <c:pt idx="0">
                  <c:v>TOTAL SHAREHOLDERS FUNDS</c:v>
                </c:pt>
                <c:pt idx="1">
                  <c:v>TOTAL NON-CURRENT LIABILITIES</c:v>
                </c:pt>
                <c:pt idx="2">
                  <c:v>TOTAL CURRENT LIABILITIES</c:v>
                </c:pt>
                <c:pt idx="3">
                  <c:v>TOTAL NON-CURRENT ASSETS</c:v>
                </c:pt>
                <c:pt idx="4">
                  <c:v>TOTAL CURRENT ASSETS</c:v>
                </c:pt>
              </c:strCache>
            </c:strRef>
          </c:cat>
          <c:val>
            <c:numRef>
              <c:f>'Forecastings of BS'!$G$9:$G$13</c:f>
              <c:numCache>
                <c:formatCode>0.00</c:formatCode>
                <c:ptCount val="5"/>
                <c:pt idx="0">
                  <c:v>50890.593329607305</c:v>
                </c:pt>
                <c:pt idx="1">
                  <c:v>40558.197516585315</c:v>
                </c:pt>
                <c:pt idx="2">
                  <c:v>83065.384537659673</c:v>
                </c:pt>
                <c:pt idx="3">
                  <c:v>112723.43617170413</c:v>
                </c:pt>
                <c:pt idx="4">
                  <c:v>59243.836419079744</c:v>
                </c:pt>
              </c:numCache>
            </c:numRef>
          </c:val>
          <c:extLst>
            <c:ext xmlns:c16="http://schemas.microsoft.com/office/drawing/2014/chart" uri="{C3380CC4-5D6E-409C-BE32-E72D297353CC}">
              <c16:uniqueId val="{00000003-C62F-41D4-9189-C654130A9D31}"/>
            </c:ext>
          </c:extLst>
        </c:ser>
        <c:ser>
          <c:idx val="4"/>
          <c:order val="4"/>
          <c:tx>
            <c:strRef>
              <c:f>'Forecastings of BS'!$H$7:$H$8</c:f>
              <c:strCache>
                <c:ptCount val="2"/>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BS'!$C$9:$C$13</c:f>
              <c:strCache>
                <c:ptCount val="5"/>
                <c:pt idx="0">
                  <c:v>TOTAL SHAREHOLDERS FUNDS</c:v>
                </c:pt>
                <c:pt idx="1">
                  <c:v>TOTAL NON-CURRENT LIABILITIES</c:v>
                </c:pt>
                <c:pt idx="2">
                  <c:v>TOTAL CURRENT LIABILITIES</c:v>
                </c:pt>
                <c:pt idx="3">
                  <c:v>TOTAL NON-CURRENT ASSETS</c:v>
                </c:pt>
                <c:pt idx="4">
                  <c:v>TOTAL CURRENT ASSETS</c:v>
                </c:pt>
              </c:strCache>
            </c:strRef>
          </c:cat>
          <c:val>
            <c:numRef>
              <c:f>'Forecastings of BS'!$H$9:$H$13</c:f>
              <c:numCache>
                <c:formatCode>0.00</c:formatCode>
                <c:ptCount val="5"/>
                <c:pt idx="0">
                  <c:v>49808.361308497326</c:v>
                </c:pt>
                <c:pt idx="1">
                  <c:v>44537.312741101159</c:v>
                </c:pt>
                <c:pt idx="2">
                  <c:v>96000.630394692736</c:v>
                </c:pt>
                <c:pt idx="3">
                  <c:v>120548.89360020362</c:v>
                </c:pt>
                <c:pt idx="4">
                  <c:v>63356.646811874278</c:v>
                </c:pt>
              </c:numCache>
            </c:numRef>
          </c:val>
          <c:extLst>
            <c:ext xmlns:c16="http://schemas.microsoft.com/office/drawing/2014/chart" uri="{C3380CC4-5D6E-409C-BE32-E72D297353CC}">
              <c16:uniqueId val="{00000004-C62F-41D4-9189-C654130A9D31}"/>
            </c:ext>
          </c:extLst>
        </c:ser>
        <c:ser>
          <c:idx val="5"/>
          <c:order val="5"/>
          <c:tx>
            <c:strRef>
              <c:f>'Forecastings of BS'!$I$7:$I$8</c:f>
              <c:strCache>
                <c:ptCount val="2"/>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BS'!$C$9:$C$13</c:f>
              <c:strCache>
                <c:ptCount val="5"/>
                <c:pt idx="0">
                  <c:v>TOTAL SHAREHOLDERS FUNDS</c:v>
                </c:pt>
                <c:pt idx="1">
                  <c:v>TOTAL NON-CURRENT LIABILITIES</c:v>
                </c:pt>
                <c:pt idx="2">
                  <c:v>TOTAL CURRENT LIABILITIES</c:v>
                </c:pt>
                <c:pt idx="3">
                  <c:v>TOTAL NON-CURRENT ASSETS</c:v>
                </c:pt>
                <c:pt idx="4">
                  <c:v>TOTAL CURRENT ASSETS</c:v>
                </c:pt>
              </c:strCache>
            </c:strRef>
          </c:cat>
          <c:val>
            <c:numRef>
              <c:f>'Forecastings of BS'!$I$9:$I$13</c:f>
              <c:numCache>
                <c:formatCode>0.00</c:formatCode>
                <c:ptCount val="5"/>
                <c:pt idx="0">
                  <c:v>48749.143877528397</c:v>
                </c:pt>
                <c:pt idx="1">
                  <c:v>48906.814100590062</c:v>
                </c:pt>
                <c:pt idx="2">
                  <c:v>110950.20010411262</c:v>
                </c:pt>
                <c:pt idx="3">
                  <c:v>128917.60792403035</c:v>
                </c:pt>
                <c:pt idx="4">
                  <c:v>67754.975671221589</c:v>
                </c:pt>
              </c:numCache>
            </c:numRef>
          </c:val>
          <c:extLst>
            <c:ext xmlns:c16="http://schemas.microsoft.com/office/drawing/2014/chart" uri="{C3380CC4-5D6E-409C-BE32-E72D297353CC}">
              <c16:uniqueId val="{00000005-C62F-41D4-9189-C654130A9D31}"/>
            </c:ext>
          </c:extLst>
        </c:ser>
        <c:dLbls>
          <c:showLegendKey val="0"/>
          <c:showVal val="0"/>
          <c:showCatName val="0"/>
          <c:showSerName val="0"/>
          <c:showPercent val="0"/>
          <c:showBubbleSize val="0"/>
        </c:dLbls>
        <c:gapWidth val="100"/>
        <c:overlap val="-24"/>
        <c:axId val="1977128671"/>
        <c:axId val="244339743"/>
        <c:extLst/>
      </c:barChart>
      <c:catAx>
        <c:axId val="197712867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en-US"/>
          </a:p>
        </c:txPr>
        <c:crossAx val="244339743"/>
        <c:crosses val="autoZero"/>
        <c:auto val="0"/>
        <c:lblAlgn val="ctr"/>
        <c:lblOffset val="100"/>
        <c:noMultiLvlLbl val="0"/>
      </c:catAx>
      <c:valAx>
        <c:axId val="24433974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200" b="1" i="0" u="none" strike="noStrike" kern="1200" cap="all" baseline="0">
                    <a:solidFill>
                      <a:schemeClr val="bg1"/>
                    </a:solidFill>
                    <a:latin typeface="+mn-lt"/>
                    <a:ea typeface="+mn-ea"/>
                    <a:cs typeface="+mn-cs"/>
                  </a:defRPr>
                </a:pPr>
                <a:r>
                  <a:rPr lang="en-IN" sz="1200">
                    <a:solidFill>
                      <a:schemeClr val="bg1"/>
                    </a:solidFill>
                  </a:rPr>
                  <a:t>IN CR</a:t>
                </a:r>
              </a:p>
            </c:rich>
          </c:tx>
          <c:overlay val="0"/>
          <c:spPr>
            <a:noFill/>
            <a:ln>
              <a:noFill/>
            </a:ln>
            <a:effectLst/>
          </c:spPr>
          <c:txPr>
            <a:bodyPr rot="-5400000" spcFirstLastPara="1" vertOverflow="ellipsis" vert="horz" wrap="square" anchor="ctr" anchorCtr="1"/>
            <a:lstStyle/>
            <a:p>
              <a:pPr>
                <a:defRPr sz="1200" b="1" i="0" u="none" strike="noStrike" kern="1200" cap="all" baseline="0">
                  <a:solidFill>
                    <a:schemeClr val="bg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1977128671"/>
        <c:crosses val="autoZero"/>
        <c:crossBetween val="between"/>
      </c:valAx>
      <c:spPr>
        <a:noFill/>
        <a:ln>
          <a:noFill/>
        </a:ln>
        <a:effectLst/>
      </c:spPr>
    </c:plotArea>
    <c:legend>
      <c:legendPos val="b"/>
      <c:layout>
        <c:manualLayout>
          <c:xMode val="edge"/>
          <c:yMode val="edge"/>
          <c:x val="3.4185420582861205E-2"/>
          <c:y val="0.89409667541557303"/>
          <c:w val="0.92151732546369935"/>
          <c:h val="7.8125546806649168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Bahnschrift" panose="020B0502040204020203" pitchFamily="34" charset="0"/>
                <a:ea typeface="+mn-ea"/>
                <a:cs typeface="+mn-cs"/>
              </a:defRPr>
            </a:pPr>
            <a:r>
              <a:rPr lang="en-IN" sz="2000">
                <a:latin typeface="Bahnschrift" panose="020B0502040204020203" pitchFamily="34" charset="0"/>
              </a:rPr>
              <a:t>PROFIT</a:t>
            </a:r>
            <a:r>
              <a:rPr lang="en-IN" sz="2000" baseline="0">
                <a:latin typeface="Bahnschrift" panose="020B0502040204020203" pitchFamily="34" charset="0"/>
              </a:rPr>
              <a:t> AND LOSS</a:t>
            </a:r>
            <a:endParaRPr lang="en-IN" sz="2000">
              <a:latin typeface="Bahnschrift" panose="020B0502040204020203" pitchFamily="34" charset="0"/>
            </a:endParaRP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tx>
            <c:strRef>
              <c:f>'Forecastings of PL'!$D$9:$D$10</c:f>
              <c:strCache>
                <c:ptCount val="2"/>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PL'!$C$11:$C$15</c:f>
              <c:strCache>
                <c:ptCount val="5"/>
                <c:pt idx="0">
                  <c:v>Revenue From Operations [Net]</c:v>
                </c:pt>
                <c:pt idx="1">
                  <c:v>Total Revenue</c:v>
                </c:pt>
                <c:pt idx="2">
                  <c:v>Cost Of Materials Consumed</c:v>
                </c:pt>
                <c:pt idx="3">
                  <c:v>Total Expenses</c:v>
                </c:pt>
                <c:pt idx="4">
                  <c:v>Profit/Loss For The Period</c:v>
                </c:pt>
              </c:strCache>
            </c:strRef>
          </c:cat>
          <c:val>
            <c:numRef>
              <c:f>'Forecastings of PL'!$D$12:$D$15</c:f>
              <c:numCache>
                <c:formatCode>#,##0.00</c:formatCode>
                <c:ptCount val="4"/>
                <c:pt idx="0">
                  <c:v>236889.57</c:v>
                </c:pt>
                <c:pt idx="1">
                  <c:v>71153.56</c:v>
                </c:pt>
                <c:pt idx="2">
                  <c:v>220720.9</c:v>
                </c:pt>
                <c:pt idx="3">
                  <c:v>19041.669999999998</c:v>
                </c:pt>
              </c:numCache>
            </c:numRef>
          </c:val>
          <c:extLst>
            <c:ext xmlns:c16="http://schemas.microsoft.com/office/drawing/2014/chart" uri="{C3380CC4-5D6E-409C-BE32-E72D297353CC}">
              <c16:uniqueId val="{00000000-E261-4835-9139-A34CAC65F97D}"/>
            </c:ext>
          </c:extLst>
        </c:ser>
        <c:ser>
          <c:idx val="1"/>
          <c:order val="1"/>
          <c:tx>
            <c:strRef>
              <c:f>'Forecastings of PL'!$E$9:$E$10</c:f>
              <c:strCache>
                <c:ptCount val="2"/>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PL'!$C$11:$C$15</c:f>
              <c:strCache>
                <c:ptCount val="5"/>
                <c:pt idx="0">
                  <c:v>Revenue From Operations [Net]</c:v>
                </c:pt>
                <c:pt idx="1">
                  <c:v>Total Revenue</c:v>
                </c:pt>
                <c:pt idx="2">
                  <c:v>Cost Of Materials Consumed</c:v>
                </c:pt>
                <c:pt idx="3">
                  <c:v>Total Expenses</c:v>
                </c:pt>
                <c:pt idx="4">
                  <c:v>Profit/Loss For The Period</c:v>
                </c:pt>
              </c:strCache>
            </c:strRef>
          </c:cat>
          <c:val>
            <c:numRef>
              <c:f>'Forecastings of PL'!$E$12:$E$15</c:f>
              <c:numCache>
                <c:formatCode>#,##0.00</c:formatCode>
                <c:ptCount val="4"/>
                <c:pt idx="0">
                  <c:v>364689.19</c:v>
                </c:pt>
                <c:pt idx="1">
                  <c:v>138708.46</c:v>
                </c:pt>
                <c:pt idx="2">
                  <c:v>352698.69</c:v>
                </c:pt>
                <c:pt idx="3">
                  <c:v>8788.73</c:v>
                </c:pt>
              </c:numCache>
            </c:numRef>
          </c:val>
          <c:extLst>
            <c:ext xmlns:c16="http://schemas.microsoft.com/office/drawing/2014/chart" uri="{C3380CC4-5D6E-409C-BE32-E72D297353CC}">
              <c16:uniqueId val="{00000001-E261-4835-9139-A34CAC65F97D}"/>
            </c:ext>
          </c:extLst>
        </c:ser>
        <c:ser>
          <c:idx val="2"/>
          <c:order val="2"/>
          <c:tx>
            <c:strRef>
              <c:f>'Forecastings of PL'!$F$9:$F$10</c:f>
              <c:strCache>
                <c:ptCount val="2"/>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PL'!$C$11:$C$15</c:f>
              <c:strCache>
                <c:ptCount val="5"/>
                <c:pt idx="0">
                  <c:v>Revenue From Operations [Net]</c:v>
                </c:pt>
                <c:pt idx="1">
                  <c:v>Total Revenue</c:v>
                </c:pt>
                <c:pt idx="2">
                  <c:v>Cost Of Materials Consumed</c:v>
                </c:pt>
                <c:pt idx="3">
                  <c:v>Total Expenses</c:v>
                </c:pt>
                <c:pt idx="4">
                  <c:v>Profit/Loss For The Period</c:v>
                </c:pt>
              </c:strCache>
            </c:strRef>
          </c:cat>
          <c:val>
            <c:numRef>
              <c:f>'Forecastings of PL'!$F$12:$F$15</c:f>
              <c:numCache>
                <c:formatCode>#,##0.00</c:formatCode>
                <c:ptCount val="4"/>
                <c:pt idx="0">
                  <c:v>475308.66</c:v>
                </c:pt>
                <c:pt idx="1">
                  <c:v>234305.39</c:v>
                </c:pt>
                <c:pt idx="2">
                  <c:v>471732</c:v>
                </c:pt>
                <c:pt idx="3">
                  <c:v>1870.1</c:v>
                </c:pt>
              </c:numCache>
            </c:numRef>
          </c:val>
          <c:extLst>
            <c:ext xmlns:c16="http://schemas.microsoft.com/office/drawing/2014/chart" uri="{C3380CC4-5D6E-409C-BE32-E72D297353CC}">
              <c16:uniqueId val="{00000002-E261-4835-9139-A34CAC65F97D}"/>
            </c:ext>
          </c:extLst>
        </c:ser>
        <c:ser>
          <c:idx val="3"/>
          <c:order val="3"/>
          <c:tx>
            <c:strRef>
              <c:f>'Forecastings of PL'!$G$9:$G$10</c:f>
              <c:strCache>
                <c:ptCount val="2"/>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PL'!$C$11:$C$15</c:f>
              <c:strCache>
                <c:ptCount val="5"/>
                <c:pt idx="0">
                  <c:v>Revenue From Operations [Net]</c:v>
                </c:pt>
                <c:pt idx="1">
                  <c:v>Total Revenue</c:v>
                </c:pt>
                <c:pt idx="2">
                  <c:v>Cost Of Materials Consumed</c:v>
                </c:pt>
                <c:pt idx="3">
                  <c:v>Total Expenses</c:v>
                </c:pt>
                <c:pt idx="4">
                  <c:v>Profit/Loss For The Period</c:v>
                </c:pt>
              </c:strCache>
            </c:strRef>
          </c:cat>
          <c:val>
            <c:numRef>
              <c:f>'Forecastings of PL'!$G$12:$G$15</c:f>
              <c:numCache>
                <c:formatCode>0.00</c:formatCode>
                <c:ptCount val="4"/>
                <c:pt idx="0">
                  <c:v>675607.43937236734</c:v>
                </c:pt>
                <c:pt idx="1">
                  <c:v>426273.81727187277</c:v>
                </c:pt>
                <c:pt idx="2">
                  <c:v>692368.75119257043</c:v>
                </c:pt>
                <c:pt idx="3">
                  <c:v>2500.6382054239311</c:v>
                </c:pt>
              </c:numCache>
            </c:numRef>
          </c:val>
          <c:extLst>
            <c:ext xmlns:c16="http://schemas.microsoft.com/office/drawing/2014/chart" uri="{C3380CC4-5D6E-409C-BE32-E72D297353CC}">
              <c16:uniqueId val="{00000003-E261-4835-9139-A34CAC65F97D}"/>
            </c:ext>
          </c:extLst>
        </c:ser>
        <c:ser>
          <c:idx val="4"/>
          <c:order val="4"/>
          <c:tx>
            <c:strRef>
              <c:f>'Forecastings of PL'!$H$9:$H$10</c:f>
              <c:strCache>
                <c:ptCount val="2"/>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PL'!$C$11:$C$15</c:f>
              <c:strCache>
                <c:ptCount val="5"/>
                <c:pt idx="0">
                  <c:v>Revenue From Operations [Net]</c:v>
                </c:pt>
                <c:pt idx="1">
                  <c:v>Total Revenue</c:v>
                </c:pt>
                <c:pt idx="2">
                  <c:v>Cost Of Materials Consumed</c:v>
                </c:pt>
                <c:pt idx="3">
                  <c:v>Total Expenses</c:v>
                </c:pt>
                <c:pt idx="4">
                  <c:v>Profit/Loss For The Period</c:v>
                </c:pt>
              </c:strCache>
            </c:strRef>
          </c:cat>
          <c:val>
            <c:numRef>
              <c:f>'Forecastings of PL'!$H$12:$H$15</c:f>
              <c:numCache>
                <c:formatCode>General</c:formatCode>
                <c:ptCount val="4"/>
                <c:pt idx="0" formatCode="0.00">
                  <c:v>960313.68781559134</c:v>
                </c:pt>
                <c:pt idx="1">
                  <c:v>775523.63303095149</c:v>
                </c:pt>
                <c:pt idx="2">
                  <c:v>878146.06151738879</c:v>
                </c:pt>
                <c:pt idx="3">
                  <c:v>3343.7738272957699</c:v>
                </c:pt>
              </c:numCache>
            </c:numRef>
          </c:val>
          <c:extLst>
            <c:ext xmlns:c16="http://schemas.microsoft.com/office/drawing/2014/chart" uri="{C3380CC4-5D6E-409C-BE32-E72D297353CC}">
              <c16:uniqueId val="{00000004-E261-4835-9139-A34CAC65F97D}"/>
            </c:ext>
          </c:extLst>
        </c:ser>
        <c:ser>
          <c:idx val="5"/>
          <c:order val="5"/>
          <c:tx>
            <c:strRef>
              <c:f>'Forecastings of PL'!$I$9:$I$10</c:f>
              <c:strCache>
                <c:ptCount val="2"/>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'Forecastings of PL'!$C$11:$C$15</c:f>
              <c:strCache>
                <c:ptCount val="5"/>
                <c:pt idx="0">
                  <c:v>Revenue From Operations [Net]</c:v>
                </c:pt>
                <c:pt idx="1">
                  <c:v>Total Revenue</c:v>
                </c:pt>
                <c:pt idx="2">
                  <c:v>Cost Of Materials Consumed</c:v>
                </c:pt>
                <c:pt idx="3">
                  <c:v>Total Expenses</c:v>
                </c:pt>
                <c:pt idx="4">
                  <c:v>Profit/Loss For The Period</c:v>
                </c:pt>
              </c:strCache>
            </c:strRef>
          </c:cat>
          <c:val>
            <c:numRef>
              <c:f>'Forecastings of PL'!$I$12:$I$15</c:f>
              <c:numCache>
                <c:formatCode>0.00</c:formatCode>
                <c:ptCount val="4"/>
                <c:pt idx="0">
                  <c:v>1364997.3716433584</c:v>
                </c:pt>
                <c:pt idx="1">
                  <c:v>1410916.835659029</c:v>
                </c:pt>
                <c:pt idx="2">
                  <c:v>1113771.388483739</c:v>
                </c:pt>
                <c:pt idx="3">
                  <c:v>4471.1879486831749</c:v>
                </c:pt>
              </c:numCache>
            </c:numRef>
          </c:val>
          <c:extLst>
            <c:ext xmlns:c16="http://schemas.microsoft.com/office/drawing/2014/chart" uri="{C3380CC4-5D6E-409C-BE32-E72D297353CC}">
              <c16:uniqueId val="{00000005-E261-4835-9139-A34CAC65F97D}"/>
            </c:ext>
          </c:extLst>
        </c:ser>
        <c:dLbls>
          <c:showLegendKey val="0"/>
          <c:showVal val="0"/>
          <c:showCatName val="0"/>
          <c:showSerName val="0"/>
          <c:showPercent val="0"/>
          <c:showBubbleSize val="0"/>
        </c:dLbls>
        <c:gapWidth val="100"/>
        <c:overlap val="-24"/>
        <c:axId val="970942399"/>
        <c:axId val="724165247"/>
      </c:barChart>
      <c:catAx>
        <c:axId val="970942399"/>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724165247"/>
        <c:crosses val="autoZero"/>
        <c:auto val="1"/>
        <c:lblAlgn val="ctr"/>
        <c:lblOffset val="100"/>
        <c:noMultiLvlLbl val="0"/>
      </c:catAx>
      <c:valAx>
        <c:axId val="72416524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r>
                  <a:rPr lang="en-IN" sz="1100" dirty="0">
                    <a:solidFill>
                      <a:schemeClr val="bg1"/>
                    </a:solidFill>
                  </a:rPr>
                  <a:t>IN</a:t>
                </a:r>
                <a:r>
                  <a:rPr lang="en-IN" sz="1100" baseline="0" dirty="0">
                    <a:solidFill>
                      <a:schemeClr val="bg1"/>
                    </a:solidFill>
                  </a:rPr>
                  <a:t> CR</a:t>
                </a:r>
              </a:p>
            </c:rich>
          </c:tx>
          <c:overlay val="0"/>
          <c:spPr>
            <a:noFill/>
            <a:ln>
              <a:noFill/>
            </a:ln>
            <a:effectLst/>
          </c:spPr>
          <c:txPr>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bg1"/>
                </a:solidFill>
                <a:latin typeface="+mn-lt"/>
                <a:ea typeface="+mn-ea"/>
                <a:cs typeface="+mn-cs"/>
              </a:defRPr>
            </a:pPr>
            <a:endParaRPr lang="en-US"/>
          </a:p>
        </c:txPr>
        <c:crossAx val="970942399"/>
        <c:crosses val="autoZero"/>
        <c:crossBetween val="between"/>
      </c:valAx>
      <c:spPr>
        <a:noFill/>
        <a:ln>
          <a:noFill/>
        </a:ln>
        <a:effectLst/>
      </c:spPr>
    </c:plotArea>
    <c:legend>
      <c:legendPos val="b"/>
      <c:layout>
        <c:manualLayout>
          <c:xMode val="edge"/>
          <c:yMode val="edge"/>
          <c:x val="3.1935124576635776E-2"/>
          <c:y val="0.91238465101364596"/>
          <c:w val="0.94529722839001773"/>
          <c:h val="6.6731255704070749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bg1"/>
                </a:solidFill>
                <a:effectLst>
                  <a:outerShdw blurRad="50800" dist="38100" dir="5400000" algn="t" rotWithShape="0">
                    <a:prstClr val="black">
                      <a:alpha val="40000"/>
                    </a:prstClr>
                  </a:outerShdw>
                </a:effectLst>
                <a:latin typeface="Bahnschrift" panose="020B0502040204020203" pitchFamily="34" charset="0"/>
                <a:ea typeface="+mn-ea"/>
                <a:cs typeface="+mn-cs"/>
              </a:defRPr>
            </a:pPr>
            <a:r>
              <a:rPr lang="en-IN" sz="2000">
                <a:latin typeface="Bahnschrift" panose="020B0502040204020203" pitchFamily="34" charset="0"/>
              </a:rPr>
              <a:t>PROFIT AND LOSS</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bg1"/>
              </a:solidFill>
              <a:effectLst>
                <a:outerShdw blurRad="50800" dist="38100" dir="5400000" algn="t" rotWithShape="0">
                  <a:prstClr val="black">
                    <a:alpha val="40000"/>
                  </a:prstClr>
                </a:outerShdw>
              </a:effectLst>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tx>
            <c:strRef>
              <c:f>'Pand L'!$B$2</c:f>
              <c:strCache>
                <c:ptCount val="1"/>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'Pand L'!$A$3:$A$7</c:f>
              <c:strCache>
                <c:ptCount val="5"/>
                <c:pt idx="0">
                  <c:v>Revenue From Operations [Gross]</c:v>
                </c:pt>
                <c:pt idx="1">
                  <c:v>Total Revenue</c:v>
                </c:pt>
                <c:pt idx="2">
                  <c:v>Cost Of Materials Consumed</c:v>
                </c:pt>
                <c:pt idx="3">
                  <c:v>Total Expenses</c:v>
                </c:pt>
                <c:pt idx="4">
                  <c:v>Profit/Loss For The Period</c:v>
                </c:pt>
              </c:strCache>
            </c:strRef>
          </c:cat>
          <c:val>
            <c:numRef>
              <c:f>'Pand L'!$B$3:$B$7</c:f>
              <c:numCache>
                <c:formatCode>#,##0.00</c:formatCode>
                <c:ptCount val="5"/>
                <c:pt idx="0">
                  <c:v>511813.99</c:v>
                </c:pt>
                <c:pt idx="1">
                  <c:v>382608.33</c:v>
                </c:pt>
                <c:pt idx="2">
                  <c:v>156647.96</c:v>
                </c:pt>
                <c:pt idx="3">
                  <c:v>352892.68</c:v>
                </c:pt>
                <c:pt idx="4">
                  <c:v>21836.04</c:v>
                </c:pt>
              </c:numCache>
            </c:numRef>
          </c:val>
          <c:extLst>
            <c:ext xmlns:c16="http://schemas.microsoft.com/office/drawing/2014/chart" uri="{C3380CC4-5D6E-409C-BE32-E72D297353CC}">
              <c16:uniqueId val="{00000000-1536-4224-870F-3BEDDA278BDE}"/>
            </c:ext>
          </c:extLst>
        </c:ser>
        <c:ser>
          <c:idx val="1"/>
          <c:order val="1"/>
          <c:tx>
            <c:strRef>
              <c:f>'Pand L'!$C$2</c:f>
              <c:strCache>
                <c:ptCount val="1"/>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'Pand L'!$A$3:$A$7</c:f>
              <c:strCache>
                <c:ptCount val="5"/>
                <c:pt idx="0">
                  <c:v>Revenue From Operations [Gross]</c:v>
                </c:pt>
                <c:pt idx="1">
                  <c:v>Total Revenue</c:v>
                </c:pt>
                <c:pt idx="2">
                  <c:v>Cost Of Materials Consumed</c:v>
                </c:pt>
                <c:pt idx="3">
                  <c:v>Total Expenses</c:v>
                </c:pt>
                <c:pt idx="4">
                  <c:v>Profit/Loss For The Period</c:v>
                </c:pt>
              </c:strCache>
            </c:strRef>
          </c:cat>
          <c:val>
            <c:numRef>
              <c:f>'Pand L'!$C$3:$C$7</c:f>
              <c:numCache>
                <c:formatCode>#,##0.00</c:formatCode>
                <c:ptCount val="5"/>
                <c:pt idx="0">
                  <c:v>724602.11</c:v>
                </c:pt>
                <c:pt idx="1">
                  <c:v>602488.01</c:v>
                </c:pt>
                <c:pt idx="2">
                  <c:v>294501.48</c:v>
                </c:pt>
                <c:pt idx="3">
                  <c:v>570754.93999999994</c:v>
                </c:pt>
                <c:pt idx="4">
                  <c:v>24184.1</c:v>
                </c:pt>
              </c:numCache>
            </c:numRef>
          </c:val>
          <c:extLst>
            <c:ext xmlns:c16="http://schemas.microsoft.com/office/drawing/2014/chart" uri="{C3380CC4-5D6E-409C-BE32-E72D297353CC}">
              <c16:uniqueId val="{00000001-1536-4224-870F-3BEDDA278BDE}"/>
            </c:ext>
          </c:extLst>
        </c:ser>
        <c:ser>
          <c:idx val="2"/>
          <c:order val="2"/>
          <c:tx>
            <c:strRef>
              <c:f>'Pand L'!$D$2</c:f>
              <c:strCache>
                <c:ptCount val="1"/>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'Pand L'!$A$3:$A$7</c:f>
              <c:strCache>
                <c:ptCount val="5"/>
                <c:pt idx="0">
                  <c:v>Revenue From Operations [Gross]</c:v>
                </c:pt>
                <c:pt idx="1">
                  <c:v>Total Revenue</c:v>
                </c:pt>
                <c:pt idx="2">
                  <c:v>Cost Of Materials Consumed</c:v>
                </c:pt>
                <c:pt idx="3">
                  <c:v>Total Expenses</c:v>
                </c:pt>
                <c:pt idx="4">
                  <c:v>Profit/Loss For The Period</c:v>
                </c:pt>
              </c:strCache>
            </c:strRef>
          </c:cat>
          <c:val>
            <c:numRef>
              <c:f>'Pand L'!$D$3:$D$7</c:f>
              <c:numCache>
                <c:formatCode>#,##0.00</c:formatCode>
                <c:ptCount val="5"/>
                <c:pt idx="0">
                  <c:v>930996.67</c:v>
                </c:pt>
                <c:pt idx="1">
                  <c:v>845707.42</c:v>
                </c:pt>
                <c:pt idx="2">
                  <c:v>440693.11</c:v>
                </c:pt>
                <c:pt idx="3">
                  <c:v>836009.28</c:v>
                </c:pt>
                <c:pt idx="4">
                  <c:v>8241.82</c:v>
                </c:pt>
              </c:numCache>
            </c:numRef>
          </c:val>
          <c:extLst>
            <c:ext xmlns:c16="http://schemas.microsoft.com/office/drawing/2014/chart" uri="{C3380CC4-5D6E-409C-BE32-E72D297353CC}">
              <c16:uniqueId val="{00000002-1536-4224-870F-3BEDDA278BDE}"/>
            </c:ext>
          </c:extLst>
        </c:ser>
        <c:ser>
          <c:idx val="3"/>
          <c:order val="3"/>
          <c:tx>
            <c:strRef>
              <c:f>'Pand L'!$E$2</c:f>
              <c:strCache>
                <c:ptCount val="1"/>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'Pand L'!$A$3:$A$7</c:f>
              <c:strCache>
                <c:ptCount val="5"/>
                <c:pt idx="0">
                  <c:v>Revenue From Operations [Gross]</c:v>
                </c:pt>
                <c:pt idx="1">
                  <c:v>Total Revenue</c:v>
                </c:pt>
                <c:pt idx="2">
                  <c:v>Cost Of Materials Consumed</c:v>
                </c:pt>
                <c:pt idx="3">
                  <c:v>Total Expenses</c:v>
                </c:pt>
                <c:pt idx="4">
                  <c:v>Profit/Loss For The Period</c:v>
                </c:pt>
              </c:strCache>
            </c:strRef>
          </c:cat>
          <c:val>
            <c:numRef>
              <c:f>'Pand L'!$E$3:$E$7</c:f>
              <c:numCache>
                <c:formatCode>#,##0.00</c:formatCode>
                <c:ptCount val="5"/>
                <c:pt idx="0" formatCode="General">
                  <c:v>1249416.0843654107</c:v>
                </c:pt>
                <c:pt idx="1">
                  <c:v>1253171.6607761725</c:v>
                </c:pt>
                <c:pt idx="2" formatCode="General">
                  <c:v>743983.59110589442</c:v>
                </c:pt>
                <c:pt idx="3">
                  <c:v>1288333.8534050731</c:v>
                </c:pt>
                <c:pt idx="4" formatCode="General">
                  <c:v>5968.4226928896078</c:v>
                </c:pt>
              </c:numCache>
            </c:numRef>
          </c:val>
          <c:extLst>
            <c:ext xmlns:c16="http://schemas.microsoft.com/office/drawing/2014/chart" uri="{C3380CC4-5D6E-409C-BE32-E72D297353CC}">
              <c16:uniqueId val="{00000003-1536-4224-870F-3BEDDA278BDE}"/>
            </c:ext>
          </c:extLst>
        </c:ser>
        <c:ser>
          <c:idx val="4"/>
          <c:order val="4"/>
          <c:tx>
            <c:strRef>
              <c:f>'Pand L'!$F$2</c:f>
              <c:strCache>
                <c:ptCount val="1"/>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'Pand L'!$A$3:$A$7</c:f>
              <c:strCache>
                <c:ptCount val="5"/>
                <c:pt idx="0">
                  <c:v>Revenue From Operations [Gross]</c:v>
                </c:pt>
                <c:pt idx="1">
                  <c:v>Total Revenue</c:v>
                </c:pt>
                <c:pt idx="2">
                  <c:v>Cost Of Materials Consumed</c:v>
                </c:pt>
                <c:pt idx="3">
                  <c:v>Total Expenses</c:v>
                </c:pt>
                <c:pt idx="4">
                  <c:v>Profit/Loss For The Period</c:v>
                </c:pt>
              </c:strCache>
            </c:strRef>
          </c:cat>
          <c:val>
            <c:numRef>
              <c:f>'Pand L'!$F$3:$F$7</c:f>
              <c:numCache>
                <c:formatCode>General</c:formatCode>
                <c:ptCount val="5"/>
                <c:pt idx="0">
                  <c:v>1868354.5970592184</c:v>
                </c:pt>
                <c:pt idx="1">
                  <c:v>1870745.9417625866</c:v>
                </c:pt>
                <c:pt idx="2">
                  <c:v>1256002.354642719</c:v>
                </c:pt>
                <c:pt idx="3">
                  <c:v>1985389.5854236977</c:v>
                </c:pt>
                <c:pt idx="4">
                  <c:v>4322.1120384817477</c:v>
                </c:pt>
              </c:numCache>
            </c:numRef>
          </c:val>
          <c:extLst>
            <c:ext xmlns:c16="http://schemas.microsoft.com/office/drawing/2014/chart" uri="{C3380CC4-5D6E-409C-BE32-E72D297353CC}">
              <c16:uniqueId val="{00000004-1536-4224-870F-3BEDDA278BDE}"/>
            </c:ext>
          </c:extLst>
        </c:ser>
        <c:ser>
          <c:idx val="5"/>
          <c:order val="5"/>
          <c:tx>
            <c:strRef>
              <c:f>'Pand L'!$G$2</c:f>
              <c:strCache>
                <c:ptCount val="1"/>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'Pand L'!$A$3:$A$7</c:f>
              <c:strCache>
                <c:ptCount val="5"/>
                <c:pt idx="0">
                  <c:v>Revenue From Operations [Gross]</c:v>
                </c:pt>
                <c:pt idx="1">
                  <c:v>Total Revenue</c:v>
                </c:pt>
                <c:pt idx="2">
                  <c:v>Cost Of Materials Consumed</c:v>
                </c:pt>
                <c:pt idx="3">
                  <c:v>Total Expenses</c:v>
                </c:pt>
                <c:pt idx="4">
                  <c:v>Profit/Loss For The Period</c:v>
                </c:pt>
              </c:strCache>
            </c:strRef>
          </c:cat>
          <c:val>
            <c:numRef>
              <c:f>'Pand L'!$G$3:$G$7</c:f>
              <c:numCache>
                <c:formatCode>General</c:formatCode>
                <c:ptCount val="5"/>
                <c:pt idx="0">
                  <c:v>2793904.2437774413</c:v>
                </c:pt>
                <c:pt idx="1">
                  <c:v>2797480.2181270593</c:v>
                </c:pt>
                <c:pt idx="2">
                  <c:v>2120398.8014347428</c:v>
                </c:pt>
                <c:pt idx="3">
                  <c:v>3059588.7824345836</c:v>
                </c:pt>
                <c:pt idx="4">
                  <c:v>3129.9144572055475</c:v>
                </c:pt>
              </c:numCache>
            </c:numRef>
          </c:val>
          <c:extLst>
            <c:ext xmlns:c16="http://schemas.microsoft.com/office/drawing/2014/chart" uri="{C3380CC4-5D6E-409C-BE32-E72D297353CC}">
              <c16:uniqueId val="{00000005-1536-4224-870F-3BEDDA278BDE}"/>
            </c:ext>
          </c:extLst>
        </c:ser>
        <c:dLbls>
          <c:showLegendKey val="0"/>
          <c:showVal val="0"/>
          <c:showCatName val="0"/>
          <c:showSerName val="0"/>
          <c:showPercent val="0"/>
          <c:showBubbleSize val="0"/>
        </c:dLbls>
        <c:gapWidth val="100"/>
        <c:overlap val="-24"/>
        <c:axId val="1487004799"/>
        <c:axId val="984115455"/>
      </c:barChart>
      <c:catAx>
        <c:axId val="1487004799"/>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984115455"/>
        <c:crosses val="autoZero"/>
        <c:auto val="1"/>
        <c:lblAlgn val="ctr"/>
        <c:lblOffset val="100"/>
        <c:noMultiLvlLbl val="0"/>
      </c:catAx>
      <c:valAx>
        <c:axId val="98411545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r>
                  <a:rPr lang="en-IN"/>
                  <a:t>IN CR</a:t>
                </a:r>
              </a:p>
              <a:p>
                <a:pPr>
                  <a:defRPr/>
                </a:pPr>
                <a:endParaRPr lang="en-IN"/>
              </a:p>
            </c:rich>
          </c:tx>
          <c:overlay val="0"/>
          <c:spPr>
            <a:noFill/>
            <a:ln>
              <a:noFill/>
            </a:ln>
            <a:effectLst/>
          </c:spPr>
          <c:txPr>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1487004799"/>
        <c:crosses val="autoZero"/>
        <c:crossBetween val="between"/>
      </c:valAx>
      <c:spPr>
        <a:noFill/>
        <a:ln>
          <a:noFill/>
        </a:ln>
        <a:effectLst/>
      </c:spPr>
    </c:plotArea>
    <c:legend>
      <c:legendPos val="b"/>
      <c:layout>
        <c:manualLayout>
          <c:xMode val="edge"/>
          <c:yMode val="edge"/>
          <c:x val="4.8095606269890227E-2"/>
          <c:y val="0.90414427189063118"/>
          <c:w val="0.91361555368296687"/>
          <c:h val="7.1865822759305059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100" b="1">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100" baseline="0">
                <a:solidFill>
                  <a:schemeClr val="bg1"/>
                </a:solidFill>
                <a:effectLst>
                  <a:outerShdw blurRad="50800" dist="38100" dir="5400000" algn="t" rotWithShape="0">
                    <a:prstClr val="black">
                      <a:alpha val="40000"/>
                    </a:prstClr>
                  </a:outerShdw>
                </a:effectLst>
                <a:latin typeface="Bahnschrift" panose="020B0502040204020203" pitchFamily="34" charset="0"/>
                <a:ea typeface="+mn-ea"/>
                <a:cs typeface="+mn-cs"/>
              </a:defRPr>
            </a:pPr>
            <a:r>
              <a:rPr lang="en-IN" sz="2400">
                <a:latin typeface="Bahnschrift" panose="020B0502040204020203" pitchFamily="34" charset="0"/>
              </a:rPr>
              <a:t>BALANCE SHEET</a:t>
            </a:r>
          </a:p>
        </c:rich>
      </c:tx>
      <c:overlay val="0"/>
      <c:spPr>
        <a:noFill/>
        <a:ln>
          <a:noFill/>
        </a:ln>
        <a:effectLst/>
      </c:spPr>
      <c:txPr>
        <a:bodyPr rot="0" spcFirstLastPara="1" vertOverflow="ellipsis" vert="horz" wrap="square" anchor="ctr" anchorCtr="1"/>
        <a:lstStyle/>
        <a:p>
          <a:pPr>
            <a:defRPr sz="2400" b="1" i="0" u="none" strike="noStrike" kern="1200" spc="100" baseline="0">
              <a:solidFill>
                <a:schemeClr val="bg1"/>
              </a:solidFill>
              <a:effectLst>
                <a:outerShdw blurRad="50800" dist="38100" dir="5400000" algn="t" rotWithShape="0">
                  <a:prstClr val="black">
                    <a:alpha val="40000"/>
                  </a:prstClr>
                </a:outerShdw>
              </a:effectLst>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tx>
            <c:strRef>
              <c:f>'Balance sheet'!$B$2</c:f>
              <c:strCache>
                <c:ptCount val="1"/>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Assets</c:v>
                </c:pt>
              </c:strCache>
            </c:strRef>
          </c:cat>
          <c:val>
            <c:numRef>
              <c:f>'Balance sheet'!$B$3:$B$7</c:f>
              <c:numCache>
                <c:formatCode>#,##0.00</c:formatCode>
                <c:ptCount val="5"/>
                <c:pt idx="0">
                  <c:v>110500.04</c:v>
                </c:pt>
                <c:pt idx="1">
                  <c:v>72740.2</c:v>
                </c:pt>
                <c:pt idx="2">
                  <c:v>150813.84</c:v>
                </c:pt>
                <c:pt idx="3">
                  <c:v>224069.19</c:v>
                </c:pt>
                <c:pt idx="4">
                  <c:v>334054.08</c:v>
                </c:pt>
              </c:numCache>
            </c:numRef>
          </c:val>
          <c:extLst>
            <c:ext xmlns:c16="http://schemas.microsoft.com/office/drawing/2014/chart" uri="{C3380CC4-5D6E-409C-BE32-E72D297353CC}">
              <c16:uniqueId val="{00000000-F96E-4FED-B71F-19EF1A5B8CE8}"/>
            </c:ext>
          </c:extLst>
        </c:ser>
        <c:ser>
          <c:idx val="1"/>
          <c:order val="1"/>
          <c:tx>
            <c:strRef>
              <c:f>'Balance sheet'!$C$2</c:f>
              <c:strCache>
                <c:ptCount val="1"/>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Assets</c:v>
                </c:pt>
              </c:strCache>
            </c:strRef>
          </c:cat>
          <c:val>
            <c:numRef>
              <c:f>'Balance sheet'!$C$3:$C$7</c:f>
              <c:numCache>
                <c:formatCode>#,##0.00</c:formatCode>
                <c:ptCount val="5"/>
                <c:pt idx="0">
                  <c:v>131286.35999999999</c:v>
                </c:pt>
                <c:pt idx="1">
                  <c:v>75754.95</c:v>
                </c:pt>
                <c:pt idx="2">
                  <c:v>181297.79</c:v>
                </c:pt>
                <c:pt idx="3">
                  <c:v>251017.28</c:v>
                </c:pt>
                <c:pt idx="4">
                  <c:v>388339.1</c:v>
                </c:pt>
              </c:numCache>
            </c:numRef>
          </c:val>
          <c:extLst>
            <c:ext xmlns:c16="http://schemas.microsoft.com/office/drawing/2014/chart" uri="{C3380CC4-5D6E-409C-BE32-E72D297353CC}">
              <c16:uniqueId val="{00000001-F96E-4FED-B71F-19EF1A5B8CE8}"/>
            </c:ext>
          </c:extLst>
        </c:ser>
        <c:ser>
          <c:idx val="2"/>
          <c:order val="2"/>
          <c:tx>
            <c:strRef>
              <c:f>'Balance sheet'!$D$2</c:f>
              <c:strCache>
                <c:ptCount val="1"/>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Assets</c:v>
                </c:pt>
              </c:strCache>
            </c:strRef>
          </c:cat>
          <c:val>
            <c:numRef>
              <c:f>'Balance sheet'!$D$3:$D$7</c:f>
              <c:numCache>
                <c:formatCode>#,##0.00</c:formatCode>
                <c:ptCount val="5"/>
                <c:pt idx="0">
                  <c:v>134757.54</c:v>
                </c:pt>
                <c:pt idx="1">
                  <c:v>84237.96</c:v>
                </c:pt>
                <c:pt idx="2">
                  <c:v>200960.59</c:v>
                </c:pt>
                <c:pt idx="3">
                  <c:v>270167.43</c:v>
                </c:pt>
                <c:pt idx="4">
                  <c:v>419956.09</c:v>
                </c:pt>
              </c:numCache>
            </c:numRef>
          </c:val>
          <c:extLst>
            <c:ext xmlns:c16="http://schemas.microsoft.com/office/drawing/2014/chart" uri="{C3380CC4-5D6E-409C-BE32-E72D297353CC}">
              <c16:uniqueId val="{00000002-F96E-4FED-B71F-19EF1A5B8CE8}"/>
            </c:ext>
          </c:extLst>
        </c:ser>
        <c:ser>
          <c:idx val="3"/>
          <c:order val="3"/>
          <c:tx>
            <c:strRef>
              <c:f>'Balance sheet'!$E$2</c:f>
              <c:strCache>
                <c:ptCount val="1"/>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Assets</c:v>
                </c:pt>
              </c:strCache>
            </c:strRef>
          </c:cat>
          <c:val>
            <c:numRef>
              <c:f>'Balance sheet'!$E$3:$E$7</c:f>
              <c:numCache>
                <c:formatCode>General</c:formatCode>
                <c:ptCount val="5"/>
                <c:pt idx="0">
                  <c:v>138320.49717009143</c:v>
                </c:pt>
                <c:pt idx="1">
                  <c:v>93670.894178685368</c:v>
                </c:pt>
                <c:pt idx="2">
                  <c:v>222755.93504558492</c:v>
                </c:pt>
                <c:pt idx="3">
                  <c:v>290778.54812547128</c:v>
                </c:pt>
                <c:pt idx="4">
                  <c:v>454147.20672754338</c:v>
                </c:pt>
              </c:numCache>
            </c:numRef>
          </c:val>
          <c:extLst>
            <c:ext xmlns:c16="http://schemas.microsoft.com/office/drawing/2014/chart" uri="{C3380CC4-5D6E-409C-BE32-E72D297353CC}">
              <c16:uniqueId val="{00000003-F96E-4FED-B71F-19EF1A5B8CE8}"/>
            </c:ext>
          </c:extLst>
        </c:ser>
        <c:ser>
          <c:idx val="4"/>
          <c:order val="4"/>
          <c:tx>
            <c:strRef>
              <c:f>'Balance sheet'!$F$2</c:f>
              <c:strCache>
                <c:ptCount val="1"/>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Assets</c:v>
                </c:pt>
              </c:strCache>
            </c:strRef>
          </c:cat>
          <c:val>
            <c:numRef>
              <c:f>'Balance sheet'!$F$3:$F$7</c:f>
              <c:numCache>
                <c:formatCode>General</c:formatCode>
                <c:ptCount val="5"/>
                <c:pt idx="0">
                  <c:v>141977.65807673003</c:v>
                </c:pt>
                <c:pt idx="1">
                  <c:v>104160.12467816733</c:v>
                </c:pt>
                <c:pt idx="2">
                  <c:v>246915.11205273058</c:v>
                </c:pt>
                <c:pt idx="3">
                  <c:v>312962.09187745914</c:v>
                </c:pt>
                <c:pt idx="4">
                  <c:v>491122.02511083958</c:v>
                </c:pt>
              </c:numCache>
            </c:numRef>
          </c:val>
          <c:extLst>
            <c:ext xmlns:c16="http://schemas.microsoft.com/office/drawing/2014/chart" uri="{C3380CC4-5D6E-409C-BE32-E72D297353CC}">
              <c16:uniqueId val="{00000004-F96E-4FED-B71F-19EF1A5B8CE8}"/>
            </c:ext>
          </c:extLst>
        </c:ser>
        <c:ser>
          <c:idx val="5"/>
          <c:order val="5"/>
          <c:tx>
            <c:strRef>
              <c:f>'Balance sheet'!$G$2</c:f>
              <c:strCache>
                <c:ptCount val="1"/>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sheet'!$A$3:$A$7</c:f>
              <c:strCache>
                <c:ptCount val="5"/>
                <c:pt idx="0">
                  <c:v>Total Shareholders Funds</c:v>
                </c:pt>
                <c:pt idx="1">
                  <c:v>Total Non-Current Liabilities</c:v>
                </c:pt>
                <c:pt idx="2">
                  <c:v>Total Current Liabilities</c:v>
                </c:pt>
                <c:pt idx="3">
                  <c:v>Total Non-Current Assets</c:v>
                </c:pt>
                <c:pt idx="4">
                  <c:v>Total Assets</c:v>
                </c:pt>
              </c:strCache>
            </c:strRef>
          </c:cat>
          <c:val>
            <c:numRef>
              <c:f>'Balance sheet'!$G$3:$G$7</c:f>
              <c:numCache>
                <c:formatCode>General</c:formatCode>
                <c:ptCount val="5"/>
                <c:pt idx="0">
                  <c:v>157208.39555833701</c:v>
                </c:pt>
                <c:pt idx="1">
                  <c:v>112150.5113040908</c:v>
                </c:pt>
                <c:pt idx="2">
                  <c:v>285259.23585910653</c:v>
                </c:pt>
                <c:pt idx="3">
                  <c:v>343719.5353975672</c:v>
                </c:pt>
                <c:pt idx="4">
                  <c:v>551019.1741391432</c:v>
                </c:pt>
              </c:numCache>
            </c:numRef>
          </c:val>
          <c:extLst>
            <c:ext xmlns:c16="http://schemas.microsoft.com/office/drawing/2014/chart" uri="{C3380CC4-5D6E-409C-BE32-E72D297353CC}">
              <c16:uniqueId val="{00000005-F96E-4FED-B71F-19EF1A5B8CE8}"/>
            </c:ext>
          </c:extLst>
        </c:ser>
        <c:dLbls>
          <c:showLegendKey val="0"/>
          <c:showVal val="0"/>
          <c:showCatName val="0"/>
          <c:showSerName val="0"/>
          <c:showPercent val="0"/>
          <c:showBubbleSize val="0"/>
        </c:dLbls>
        <c:gapWidth val="100"/>
        <c:overlap val="-24"/>
        <c:axId val="1486983455"/>
        <c:axId val="1492559135"/>
      </c:barChart>
      <c:catAx>
        <c:axId val="1486983455"/>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1492559135"/>
        <c:crosses val="autoZero"/>
        <c:auto val="1"/>
        <c:lblAlgn val="ctr"/>
        <c:lblOffset val="100"/>
        <c:noMultiLvlLbl val="0"/>
      </c:catAx>
      <c:valAx>
        <c:axId val="149255913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r>
                  <a:rPr lang="en-IN"/>
                  <a:t>IN CR</a:t>
                </a:r>
              </a:p>
            </c:rich>
          </c:tx>
          <c:overlay val="0"/>
          <c:spPr>
            <a:noFill/>
            <a:ln>
              <a:noFill/>
            </a:ln>
            <a:effectLst/>
          </c:spPr>
          <c:txPr>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1486983455"/>
        <c:crosses val="autoZero"/>
        <c:crossBetween val="between"/>
      </c:valAx>
      <c:spPr>
        <a:noFill/>
        <a:ln>
          <a:noFill/>
        </a:ln>
        <a:effectLst/>
      </c:spPr>
    </c:plotArea>
    <c:legend>
      <c:legendPos val="b"/>
      <c:layout>
        <c:manualLayout>
          <c:xMode val="edge"/>
          <c:yMode val="edge"/>
          <c:x val="4.2630634132438887E-2"/>
          <c:y val="0.90083889764979685"/>
          <c:w val="0.89562131317620164"/>
          <c:h val="7.4343957806946068E-2"/>
        </c:manualLayout>
      </c:layout>
      <c:overlay val="0"/>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100" b="1">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bg1"/>
                </a:solidFill>
                <a:effectLst>
                  <a:outerShdw blurRad="50800" dist="38100" dir="5400000" algn="t" rotWithShape="0">
                    <a:prstClr val="black">
                      <a:alpha val="40000"/>
                    </a:prstClr>
                  </a:outerShdw>
                </a:effectLst>
                <a:latin typeface="Bahnschrift" panose="020B0502040204020203" pitchFamily="34" charset="0"/>
                <a:ea typeface="+mn-ea"/>
                <a:cs typeface="+mn-cs"/>
              </a:defRPr>
            </a:pPr>
            <a:r>
              <a:rPr lang="en-IN" sz="2000">
                <a:latin typeface="Bahnschrift" panose="020B0502040204020203" pitchFamily="34" charset="0"/>
              </a:rPr>
              <a:t>PROFIT AND LOSS</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bg1"/>
              </a:solidFill>
              <a:effectLst>
                <a:outerShdw blurRad="50800" dist="38100" dir="5400000" algn="t" rotWithShape="0">
                  <a:prstClr val="black">
                    <a:alpha val="40000"/>
                  </a:prstClr>
                </a:outerShdw>
              </a:effectLst>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tx>
            <c:strRef>
              <c:f>'PROFIT AND LOSS FORECAST'!$F$7:$F$8</c:f>
              <c:strCache>
                <c:ptCount val="2"/>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'PROFIT AND LOSS FORECAST'!$E$9:$E$13</c:f>
              <c:strCache>
                <c:ptCount val="5"/>
                <c:pt idx="0">
                  <c:v>Revenue From Operations [Net]</c:v>
                </c:pt>
                <c:pt idx="1">
                  <c:v>Total Revenue</c:v>
                </c:pt>
                <c:pt idx="2">
                  <c:v>Cost Of Materials Consumed</c:v>
                </c:pt>
                <c:pt idx="3">
                  <c:v>Total Expenses</c:v>
                </c:pt>
                <c:pt idx="4">
                  <c:v>Profit/Loss For The Period</c:v>
                </c:pt>
              </c:strCache>
            </c:strRef>
          </c:cat>
          <c:val>
            <c:numRef>
              <c:f>'PROFIT AND LOSS FORECAST'!$F$9:$F$13</c:f>
              <c:numCache>
                <c:formatCode>#,##0.00</c:formatCode>
                <c:ptCount val="5"/>
                <c:pt idx="0">
                  <c:v>67836.990000000005</c:v>
                </c:pt>
                <c:pt idx="1">
                  <c:v>75229.69</c:v>
                </c:pt>
                <c:pt idx="2" formatCode="General">
                  <c:v>6664.78</c:v>
                </c:pt>
                <c:pt idx="3">
                  <c:v>60201.93</c:v>
                </c:pt>
                <c:pt idx="4">
                  <c:v>11246.44</c:v>
                </c:pt>
              </c:numCache>
            </c:numRef>
          </c:val>
          <c:extLst>
            <c:ext xmlns:c16="http://schemas.microsoft.com/office/drawing/2014/chart" uri="{C3380CC4-5D6E-409C-BE32-E72D297353CC}">
              <c16:uniqueId val="{00000000-30A6-4A71-ABE8-0CF84B8DC61B}"/>
            </c:ext>
          </c:extLst>
        </c:ser>
        <c:ser>
          <c:idx val="1"/>
          <c:order val="1"/>
          <c:tx>
            <c:strRef>
              <c:f>'PROFIT AND LOSS FORECAST'!$G$7:$G$8</c:f>
              <c:strCache>
                <c:ptCount val="2"/>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'PROFIT AND LOSS FORECAST'!$E$9:$E$13</c:f>
              <c:strCache>
                <c:ptCount val="5"/>
                <c:pt idx="0">
                  <c:v>Revenue From Operations [Net]</c:v>
                </c:pt>
                <c:pt idx="1">
                  <c:v>Total Revenue</c:v>
                </c:pt>
                <c:pt idx="2">
                  <c:v>Cost Of Materials Consumed</c:v>
                </c:pt>
                <c:pt idx="3">
                  <c:v>Total Expenses</c:v>
                </c:pt>
                <c:pt idx="4">
                  <c:v>Profit/Loss For The Period</c:v>
                </c:pt>
              </c:strCache>
            </c:strRef>
          </c:cat>
          <c:val>
            <c:numRef>
              <c:f>'PROFIT AND LOSS FORECAST'!$G$9:$G$13</c:f>
              <c:numCache>
                <c:formatCode>#,##0.00</c:formatCode>
                <c:ptCount val="5"/>
                <c:pt idx="0">
                  <c:v>109935.77</c:v>
                </c:pt>
                <c:pt idx="1">
                  <c:v>116834.45</c:v>
                </c:pt>
                <c:pt idx="2" formatCode="General">
                  <c:v>3272.47</c:v>
                </c:pt>
                <c:pt idx="3">
                  <c:v>75794.460000000006</c:v>
                </c:pt>
                <c:pt idx="4">
                  <c:v>40305.74</c:v>
                </c:pt>
              </c:numCache>
            </c:numRef>
          </c:val>
          <c:extLst>
            <c:ext xmlns:c16="http://schemas.microsoft.com/office/drawing/2014/chart" uri="{C3380CC4-5D6E-409C-BE32-E72D297353CC}">
              <c16:uniqueId val="{00000001-30A6-4A71-ABE8-0CF84B8DC61B}"/>
            </c:ext>
          </c:extLst>
        </c:ser>
        <c:ser>
          <c:idx val="2"/>
          <c:order val="2"/>
          <c:tx>
            <c:strRef>
              <c:f>'PROFIT AND LOSS FORECAST'!$H$7:$H$8</c:f>
              <c:strCache>
                <c:ptCount val="2"/>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'PROFIT AND LOSS FORECAST'!$E$9:$E$13</c:f>
              <c:strCache>
                <c:ptCount val="5"/>
                <c:pt idx="0">
                  <c:v>Revenue From Operations [Net]</c:v>
                </c:pt>
                <c:pt idx="1">
                  <c:v>Total Revenue</c:v>
                </c:pt>
                <c:pt idx="2">
                  <c:v>Cost Of Materials Consumed</c:v>
                </c:pt>
                <c:pt idx="3">
                  <c:v>Total Expenses</c:v>
                </c:pt>
                <c:pt idx="4">
                  <c:v>Profit/Loss For The Period</c:v>
                </c:pt>
              </c:strCache>
            </c:strRef>
          </c:cat>
          <c:val>
            <c:numRef>
              <c:f>'PROFIT AND LOSS FORECAST'!$H$9:$H$13</c:f>
              <c:numCache>
                <c:formatCode>#,##0.00</c:formatCode>
                <c:ptCount val="5"/>
                <c:pt idx="0">
                  <c:v>143750.26999999999</c:v>
                </c:pt>
                <c:pt idx="1">
                  <c:v>152140</c:v>
                </c:pt>
                <c:pt idx="2" formatCode="General">
                  <c:v>3921.31</c:v>
                </c:pt>
                <c:pt idx="3">
                  <c:v>92509.57</c:v>
                </c:pt>
                <c:pt idx="4">
                  <c:v>38828.870000000003</c:v>
                </c:pt>
              </c:numCache>
            </c:numRef>
          </c:val>
          <c:extLst>
            <c:ext xmlns:c16="http://schemas.microsoft.com/office/drawing/2014/chart" uri="{C3380CC4-5D6E-409C-BE32-E72D297353CC}">
              <c16:uniqueId val="{00000002-30A6-4A71-ABE8-0CF84B8DC61B}"/>
            </c:ext>
          </c:extLst>
        </c:ser>
        <c:ser>
          <c:idx val="3"/>
          <c:order val="3"/>
          <c:tx>
            <c:strRef>
              <c:f>'PROFIT AND LOSS FORECAST'!$I$7:$I$8</c:f>
              <c:strCache>
                <c:ptCount val="2"/>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'PROFIT AND LOSS FORECAST'!$E$9:$E$13</c:f>
              <c:strCache>
                <c:ptCount val="5"/>
                <c:pt idx="0">
                  <c:v>Revenue From Operations [Net]</c:v>
                </c:pt>
                <c:pt idx="1">
                  <c:v>Total Revenue</c:v>
                </c:pt>
                <c:pt idx="2">
                  <c:v>Cost Of Materials Consumed</c:v>
                </c:pt>
                <c:pt idx="3">
                  <c:v>Total Expenses</c:v>
                </c:pt>
                <c:pt idx="4">
                  <c:v>Profit/Loss For The Period</c:v>
                </c:pt>
              </c:strCache>
            </c:strRef>
          </c:cat>
          <c:val>
            <c:numRef>
              <c:f>'PROFIT AND LOSS FORECAST'!$I$9:$I$13</c:f>
              <c:numCache>
                <c:formatCode>General</c:formatCode>
                <c:ptCount val="5"/>
                <c:pt idx="0">
                  <c:v>210462.72389526488</c:v>
                </c:pt>
                <c:pt idx="1">
                  <c:v>222746.00815306715</c:v>
                </c:pt>
                <c:pt idx="2">
                  <c:v>5741.1341476975394</c:v>
                </c:pt>
                <c:pt idx="3">
                  <c:v>135441.94448177164</c:v>
                </c:pt>
                <c:pt idx="4">
                  <c:v>56848.795803827947</c:v>
                </c:pt>
              </c:numCache>
            </c:numRef>
          </c:val>
          <c:extLst>
            <c:ext xmlns:c16="http://schemas.microsoft.com/office/drawing/2014/chart" uri="{C3380CC4-5D6E-409C-BE32-E72D297353CC}">
              <c16:uniqueId val="{00000003-30A6-4A71-ABE8-0CF84B8DC61B}"/>
            </c:ext>
          </c:extLst>
        </c:ser>
        <c:ser>
          <c:idx val="4"/>
          <c:order val="4"/>
          <c:tx>
            <c:strRef>
              <c:f>'PROFIT AND LOSS FORECAST'!$J$7:$J$8</c:f>
              <c:strCache>
                <c:ptCount val="2"/>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'PROFIT AND LOSS FORECAST'!$E$9:$E$13</c:f>
              <c:strCache>
                <c:ptCount val="5"/>
                <c:pt idx="0">
                  <c:v>Revenue From Operations [Net]</c:v>
                </c:pt>
                <c:pt idx="1">
                  <c:v>Total Revenue</c:v>
                </c:pt>
                <c:pt idx="2">
                  <c:v>Cost Of Materials Consumed</c:v>
                </c:pt>
                <c:pt idx="3">
                  <c:v>Total Expenses</c:v>
                </c:pt>
                <c:pt idx="4">
                  <c:v>Profit/Loss For The Period</c:v>
                </c:pt>
              </c:strCache>
            </c:strRef>
          </c:cat>
          <c:val>
            <c:numRef>
              <c:f>'PROFIT AND LOSS FORECAST'!$J$9:$J$13</c:f>
              <c:numCache>
                <c:formatCode>General</c:formatCode>
                <c:ptCount val="5"/>
                <c:pt idx="0">
                  <c:v>308135.47793276841</c:v>
                </c:pt>
                <c:pt idx="1">
                  <c:v>326119.25955124391</c:v>
                </c:pt>
                <c:pt idx="2">
                  <c:v>8405.5127755415288</c:v>
                </c:pt>
                <c:pt idx="3">
                  <c:v>198298.62278036002</c:v>
                </c:pt>
                <c:pt idx="4">
                  <c:v>83231.512643693364</c:v>
                </c:pt>
              </c:numCache>
            </c:numRef>
          </c:val>
          <c:extLst>
            <c:ext xmlns:c16="http://schemas.microsoft.com/office/drawing/2014/chart" uri="{C3380CC4-5D6E-409C-BE32-E72D297353CC}">
              <c16:uniqueId val="{00000004-30A6-4A71-ABE8-0CF84B8DC61B}"/>
            </c:ext>
          </c:extLst>
        </c:ser>
        <c:ser>
          <c:idx val="5"/>
          <c:order val="5"/>
          <c:tx>
            <c:strRef>
              <c:f>'PROFIT AND LOSS FORECAST'!$K$7:$K$8</c:f>
              <c:strCache>
                <c:ptCount val="2"/>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'PROFIT AND LOSS FORECAST'!$E$9:$E$13</c:f>
              <c:strCache>
                <c:ptCount val="5"/>
                <c:pt idx="0">
                  <c:v>Revenue From Operations [Net]</c:v>
                </c:pt>
                <c:pt idx="1">
                  <c:v>Total Revenue</c:v>
                </c:pt>
                <c:pt idx="2">
                  <c:v>Cost Of Materials Consumed</c:v>
                </c:pt>
                <c:pt idx="3">
                  <c:v>Total Expenses</c:v>
                </c:pt>
                <c:pt idx="4">
                  <c:v>Profit/Loss For The Period</c:v>
                </c:pt>
              </c:strCache>
            </c:strRef>
          </c:cat>
          <c:val>
            <c:numRef>
              <c:f>'PROFIT AND LOSS FORECAST'!$K$9:$K$13</c:f>
              <c:numCache>
                <c:formatCode>General</c:formatCode>
                <c:ptCount val="5"/>
                <c:pt idx="0">
                  <c:v>451136.76666137553</c:v>
                </c:pt>
                <c:pt idx="1">
                  <c:v>477466.56531401072</c:v>
                </c:pt>
                <c:pt idx="2">
                  <c:v>12306.391594790872</c:v>
                </c:pt>
                <c:pt idx="3">
                  <c:v>290326.19065713196</c:v>
                </c:pt>
                <c:pt idx="4">
                  <c:v>121858.07278772336</c:v>
                </c:pt>
              </c:numCache>
            </c:numRef>
          </c:val>
          <c:extLst>
            <c:ext xmlns:c16="http://schemas.microsoft.com/office/drawing/2014/chart" uri="{C3380CC4-5D6E-409C-BE32-E72D297353CC}">
              <c16:uniqueId val="{00000005-30A6-4A71-ABE8-0CF84B8DC61B}"/>
            </c:ext>
          </c:extLst>
        </c:ser>
        <c:dLbls>
          <c:showLegendKey val="0"/>
          <c:showVal val="0"/>
          <c:showCatName val="0"/>
          <c:showSerName val="0"/>
          <c:showPercent val="0"/>
          <c:showBubbleSize val="0"/>
        </c:dLbls>
        <c:gapWidth val="100"/>
        <c:overlap val="-24"/>
        <c:axId val="2067503407"/>
        <c:axId val="2066405007"/>
      </c:barChart>
      <c:catAx>
        <c:axId val="20675034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2066405007"/>
        <c:crosses val="autoZero"/>
        <c:auto val="1"/>
        <c:lblAlgn val="ctr"/>
        <c:lblOffset val="100"/>
        <c:noMultiLvlLbl val="0"/>
      </c:catAx>
      <c:valAx>
        <c:axId val="206640500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r>
                  <a:rPr lang="en-IN"/>
                  <a:t>IN CR</a:t>
                </a:r>
              </a:p>
            </c:rich>
          </c:tx>
          <c:overlay val="0"/>
          <c:spPr>
            <a:noFill/>
            <a:ln>
              <a:noFill/>
            </a:ln>
            <a:effectLst/>
          </c:spPr>
          <c:txPr>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2067503407"/>
        <c:crosses val="autoZero"/>
        <c:crossBetween val="between"/>
      </c:valAx>
      <c:spPr>
        <a:noFill/>
        <a:ln>
          <a:noFill/>
        </a:ln>
        <a:effectLst/>
      </c:spPr>
    </c:plotArea>
    <c:legend>
      <c:legendPos val="b"/>
      <c:layout>
        <c:manualLayout>
          <c:xMode val="edge"/>
          <c:yMode val="edge"/>
          <c:x val="5.8292225242518772E-2"/>
          <c:y val="0.91638722333017297"/>
          <c:w val="0.89665148914091541"/>
          <c:h val="6.3682741033772514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100" b="1">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Bahnschrift" panose="020B0502040204020203" pitchFamily="34" charset="0"/>
                <a:ea typeface="+mn-ea"/>
                <a:cs typeface="+mn-cs"/>
              </a:defRPr>
            </a:pPr>
            <a:r>
              <a:rPr lang="en-IN" sz="1800">
                <a:latin typeface="Bahnschrift" panose="020B0502040204020203" pitchFamily="34" charset="0"/>
              </a:rPr>
              <a:t>BALANCE SHEET</a:t>
            </a:r>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Bahnschrift" panose="020B0502040204020203" pitchFamily="34" charset="0"/>
              <a:ea typeface="+mn-ea"/>
              <a:cs typeface="+mn-cs"/>
            </a:defRPr>
          </a:pPr>
          <a:endParaRPr lang="en-US"/>
        </a:p>
      </c:txPr>
    </c:title>
    <c:autoTitleDeleted val="0"/>
    <c:plotArea>
      <c:layout/>
      <c:barChart>
        <c:barDir val="col"/>
        <c:grouping val="clustered"/>
        <c:varyColors val="0"/>
        <c:ser>
          <c:idx val="0"/>
          <c:order val="0"/>
          <c:tx>
            <c:strRef>
              <c:f>'BALANCE SHEET FORECAST'!$F$7:$F$8</c:f>
              <c:strCache>
                <c:ptCount val="2"/>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 FORECAST'!$E$9:$E$13</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 FORECAST'!$F$9:$F$13</c:f>
              <c:numCache>
                <c:formatCode>#,##0.00</c:formatCode>
                <c:ptCount val="5"/>
                <c:pt idx="0">
                  <c:v>204558.57</c:v>
                </c:pt>
                <c:pt idx="1">
                  <c:v>77065.119999999995</c:v>
                </c:pt>
                <c:pt idx="2">
                  <c:v>36829.9</c:v>
                </c:pt>
                <c:pt idx="3">
                  <c:v>286676.13</c:v>
                </c:pt>
                <c:pt idx="4">
                  <c:v>31777.45</c:v>
                </c:pt>
              </c:numCache>
            </c:numRef>
          </c:val>
          <c:extLst>
            <c:ext xmlns:c16="http://schemas.microsoft.com/office/drawing/2014/chart" uri="{C3380CC4-5D6E-409C-BE32-E72D297353CC}">
              <c16:uniqueId val="{00000000-376F-49C4-BD46-56882FE0C4AB}"/>
            </c:ext>
          </c:extLst>
        </c:ser>
        <c:ser>
          <c:idx val="1"/>
          <c:order val="1"/>
          <c:tx>
            <c:strRef>
              <c:f>'BALANCE SHEET FORECAST'!$G$7:$G$8</c:f>
              <c:strCache>
                <c:ptCount val="2"/>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 FORECAST'!$E$9:$E$13</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 FORECAST'!$G$9:$G$13</c:f>
              <c:numCache>
                <c:formatCode>#,##0.00</c:formatCode>
                <c:ptCount val="5"/>
                <c:pt idx="0">
                  <c:v>237148.09</c:v>
                </c:pt>
                <c:pt idx="1">
                  <c:v>63514.79</c:v>
                </c:pt>
                <c:pt idx="2">
                  <c:v>36601.370000000003</c:v>
                </c:pt>
                <c:pt idx="3">
                  <c:v>301337.76</c:v>
                </c:pt>
                <c:pt idx="4">
                  <c:v>35926.480000000003</c:v>
                </c:pt>
              </c:numCache>
            </c:numRef>
          </c:val>
          <c:extLst>
            <c:ext xmlns:c16="http://schemas.microsoft.com/office/drawing/2014/chart" uri="{C3380CC4-5D6E-409C-BE32-E72D297353CC}">
              <c16:uniqueId val="{00000001-376F-49C4-BD46-56882FE0C4AB}"/>
            </c:ext>
          </c:extLst>
        </c:ser>
        <c:ser>
          <c:idx val="2"/>
          <c:order val="2"/>
          <c:tx>
            <c:strRef>
              <c:f>'BALANCE SHEET FORECAST'!$H$7:$H$8</c:f>
              <c:strCache>
                <c:ptCount val="2"/>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 FORECAST'!$E$9:$E$13</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 FORECAST'!$H$9:$H$13</c:f>
              <c:numCache>
                <c:formatCode>#,##0.00</c:formatCode>
                <c:ptCount val="5"/>
                <c:pt idx="0">
                  <c:v>257845.84</c:v>
                </c:pt>
                <c:pt idx="1">
                  <c:v>68041.34</c:v>
                </c:pt>
                <c:pt idx="2">
                  <c:v>41149.910000000003</c:v>
                </c:pt>
                <c:pt idx="3">
                  <c:v>313959.40999999997</c:v>
                </c:pt>
                <c:pt idx="4">
                  <c:v>53077.68</c:v>
                </c:pt>
              </c:numCache>
            </c:numRef>
          </c:val>
          <c:extLst>
            <c:ext xmlns:c16="http://schemas.microsoft.com/office/drawing/2014/chart" uri="{C3380CC4-5D6E-409C-BE32-E72D297353CC}">
              <c16:uniqueId val="{00000002-376F-49C4-BD46-56882FE0C4AB}"/>
            </c:ext>
          </c:extLst>
        </c:ser>
        <c:ser>
          <c:idx val="3"/>
          <c:order val="3"/>
          <c:tx>
            <c:strRef>
              <c:f>'BALANCE SHEET FORECAST'!$I$7:$I$8</c:f>
              <c:strCache>
                <c:ptCount val="2"/>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 FORECAST'!$E$9:$E$13</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 FORECAST'!$I$9:$I$13</c:f>
              <c:numCache>
                <c:formatCode>General</c:formatCode>
                <c:ptCount val="5"/>
                <c:pt idx="0">
                  <c:v>289637.46751270269</c:v>
                </c:pt>
                <c:pt idx="1">
                  <c:v>64484.072156243848</c:v>
                </c:pt>
                <c:pt idx="2">
                  <c:v>43579.141126738708</c:v>
                </c:pt>
                <c:pt idx="3">
                  <c:v>328563.06303478125</c:v>
                </c:pt>
                <c:pt idx="4">
                  <c:v>55546.559727513661</c:v>
                </c:pt>
              </c:numCache>
            </c:numRef>
          </c:val>
          <c:extLst>
            <c:ext xmlns:c16="http://schemas.microsoft.com/office/drawing/2014/chart" uri="{C3380CC4-5D6E-409C-BE32-E72D297353CC}">
              <c16:uniqueId val="{00000003-376F-49C4-BD46-56882FE0C4AB}"/>
            </c:ext>
          </c:extLst>
        </c:ser>
        <c:ser>
          <c:idx val="4"/>
          <c:order val="4"/>
          <c:tx>
            <c:strRef>
              <c:f>'BALANCE SHEET FORECAST'!$J$7:$J$8</c:f>
              <c:strCache>
                <c:ptCount val="2"/>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 FORECAST'!$E$9:$E$13</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 FORECAST'!$J$9:$J$13</c:f>
              <c:numCache>
                <c:formatCode>General</c:formatCode>
                <c:ptCount val="5"/>
                <c:pt idx="0">
                  <c:v>325348.90842982731</c:v>
                </c:pt>
                <c:pt idx="1">
                  <c:v>72434.767046235269</c:v>
                </c:pt>
                <c:pt idx="2">
                  <c:v>48952.320007673065</c:v>
                </c:pt>
                <c:pt idx="3">
                  <c:v>369073.91445838544</c:v>
                </c:pt>
                <c:pt idx="4">
                  <c:v>62395.285836374693</c:v>
                </c:pt>
              </c:numCache>
            </c:numRef>
          </c:val>
          <c:extLst>
            <c:ext xmlns:c16="http://schemas.microsoft.com/office/drawing/2014/chart" uri="{C3380CC4-5D6E-409C-BE32-E72D297353CC}">
              <c16:uniqueId val="{00000004-376F-49C4-BD46-56882FE0C4AB}"/>
            </c:ext>
          </c:extLst>
        </c:ser>
        <c:ser>
          <c:idx val="5"/>
          <c:order val="5"/>
          <c:tx>
            <c:strRef>
              <c:f>'BALANCE SHEET FORECAST'!$K$7:$K$8</c:f>
              <c:strCache>
                <c:ptCount val="2"/>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'BALANCE SHEET FORECAST'!$E$9:$E$13</c:f>
              <c:strCache>
                <c:ptCount val="5"/>
                <c:pt idx="0">
                  <c:v>Total Shareholders Funds</c:v>
                </c:pt>
                <c:pt idx="1">
                  <c:v>Total Non-Current Liabilities</c:v>
                </c:pt>
                <c:pt idx="2">
                  <c:v>Total Current Liabilities</c:v>
                </c:pt>
                <c:pt idx="3">
                  <c:v>Total Non-Current Assets</c:v>
                </c:pt>
                <c:pt idx="4">
                  <c:v>Total Current Assets</c:v>
                </c:pt>
              </c:strCache>
            </c:strRef>
          </c:cat>
          <c:val>
            <c:numRef>
              <c:f>'BALANCE SHEET FORECAST'!$K$9:$K$13</c:f>
              <c:numCache>
                <c:formatCode>General</c:formatCode>
                <c:ptCount val="5"/>
                <c:pt idx="0">
                  <c:v>365463.46412118722</c:v>
                </c:pt>
                <c:pt idx="1">
                  <c:v>81365.759040922101</c:v>
                </c:pt>
                <c:pt idx="2">
                  <c:v>54987.995912184706</c:v>
                </c:pt>
                <c:pt idx="3">
                  <c:v>414579.63374055835</c:v>
                </c:pt>
                <c:pt idx="4">
                  <c:v>70088.439566753426</c:v>
                </c:pt>
              </c:numCache>
            </c:numRef>
          </c:val>
          <c:extLst>
            <c:ext xmlns:c16="http://schemas.microsoft.com/office/drawing/2014/chart" uri="{C3380CC4-5D6E-409C-BE32-E72D297353CC}">
              <c16:uniqueId val="{00000005-376F-49C4-BD46-56882FE0C4AB}"/>
            </c:ext>
          </c:extLst>
        </c:ser>
        <c:dLbls>
          <c:showLegendKey val="0"/>
          <c:showVal val="0"/>
          <c:showCatName val="0"/>
          <c:showSerName val="0"/>
          <c:showPercent val="0"/>
          <c:showBubbleSize val="0"/>
        </c:dLbls>
        <c:gapWidth val="100"/>
        <c:overlap val="-24"/>
        <c:axId val="1489023967"/>
        <c:axId val="2068170783"/>
      </c:barChart>
      <c:catAx>
        <c:axId val="148902396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2068170783"/>
        <c:crosses val="autoZero"/>
        <c:auto val="1"/>
        <c:lblAlgn val="ctr"/>
        <c:lblOffset val="100"/>
        <c:noMultiLvlLbl val="0"/>
      </c:catAx>
      <c:valAx>
        <c:axId val="2068170783"/>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r>
                  <a:rPr lang="en-IN"/>
                  <a:t>in cr</a:t>
                </a:r>
              </a:p>
            </c:rich>
          </c:tx>
          <c:overlay val="0"/>
          <c:spPr>
            <a:noFill/>
            <a:ln>
              <a:noFill/>
            </a:ln>
            <a:effectLst/>
          </c:spPr>
          <c:txPr>
            <a:bodyPr rot="-5400000" spcFirstLastPara="1" vertOverflow="ellipsis" vert="horz" wrap="square" anchor="ctr" anchorCtr="1"/>
            <a:lstStyle/>
            <a:p>
              <a:pPr>
                <a:defRPr sz="1100" b="1" i="0" u="none" strike="noStrike" kern="1200" cap="all" baseline="0">
                  <a:solidFill>
                    <a:schemeClr val="bg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1489023967"/>
        <c:crosses val="autoZero"/>
        <c:crossBetween val="between"/>
      </c:valAx>
      <c:spPr>
        <a:noFill/>
        <a:ln>
          <a:noFill/>
        </a:ln>
        <a:effectLst/>
      </c:spPr>
    </c:plotArea>
    <c:legend>
      <c:legendPos val="b"/>
      <c:layout>
        <c:manualLayout>
          <c:xMode val="edge"/>
          <c:yMode val="edge"/>
          <c:x val="6.7254729188669454E-2"/>
          <c:y val="0.91837656520744104"/>
          <c:w val="0.89635774777422783"/>
          <c:h val="6.1693399156504396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100" b="1">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IN" sz="2000"/>
              <a:t>BALANCE SHEET</a:t>
            </a:r>
          </a:p>
        </c:rich>
      </c:tx>
      <c:overlay val="0"/>
      <c:spPr>
        <a:noFill/>
        <a:ln>
          <a:noFill/>
        </a:ln>
        <a:effectLst/>
      </c:spPr>
      <c:txPr>
        <a:bodyPr rot="0" spcFirstLastPara="1" vertOverflow="ellipsis" vert="horz" wrap="square" anchor="ctr" anchorCtr="1"/>
        <a:lstStyle/>
        <a:p>
          <a:pPr>
            <a:defRPr sz="20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'Forecasting Bal sheet'!$E$3:$E$4</c:f>
              <c:strCache>
                <c:ptCount val="2"/>
                <c:pt idx="0">
                  <c:v>Mar-21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Bal sheet'!$D$6:$D$9</c:f>
              <c:strCache>
                <c:ptCount val="4"/>
                <c:pt idx="0">
                  <c:v>TOTAL NON-CURRENT LIABILITIES</c:v>
                </c:pt>
                <c:pt idx="1">
                  <c:v>TOTAL CURRENT LIABILITIES</c:v>
                </c:pt>
                <c:pt idx="2">
                  <c:v>TOTAL NON-CURRENT ASSETS</c:v>
                </c:pt>
                <c:pt idx="3">
                  <c:v>TOTAL CURRENT ASSETS</c:v>
                </c:pt>
              </c:strCache>
              <c:extLst/>
            </c:strRef>
          </c:cat>
          <c:val>
            <c:numRef>
              <c:f>'Forecasting Bal sheet'!$E$6:$E$9</c:f>
              <c:numCache>
                <c:formatCode>#,##0.00</c:formatCode>
                <c:ptCount val="4"/>
                <c:pt idx="0">
                  <c:v>9841</c:v>
                </c:pt>
                <c:pt idx="1">
                  <c:v>10841</c:v>
                </c:pt>
                <c:pt idx="2">
                  <c:v>54476</c:v>
                </c:pt>
                <c:pt idx="3">
                  <c:v>13640</c:v>
                </c:pt>
              </c:numCache>
              <c:extLst/>
            </c:numRef>
          </c:val>
          <c:extLst>
            <c:ext xmlns:c16="http://schemas.microsoft.com/office/drawing/2014/chart" uri="{C3380CC4-5D6E-409C-BE32-E72D297353CC}">
              <c16:uniqueId val="{00000000-B829-4165-8FE2-78C2D2FEBCE9}"/>
            </c:ext>
          </c:extLst>
        </c:ser>
        <c:ser>
          <c:idx val="1"/>
          <c:order val="1"/>
          <c:tx>
            <c:strRef>
              <c:f>'Forecasting Bal sheet'!$F$3:$F$4</c:f>
              <c:strCache>
                <c:ptCount val="2"/>
                <c:pt idx="0">
                  <c:v>Mar-22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Bal sheet'!$D$6:$D$9</c:f>
              <c:strCache>
                <c:ptCount val="4"/>
                <c:pt idx="0">
                  <c:v>TOTAL NON-CURRENT LIABILITIES</c:v>
                </c:pt>
                <c:pt idx="1">
                  <c:v>TOTAL CURRENT LIABILITIES</c:v>
                </c:pt>
                <c:pt idx="2">
                  <c:v>TOTAL NON-CURRENT ASSETS</c:v>
                </c:pt>
                <c:pt idx="3">
                  <c:v>TOTAL CURRENT ASSETS</c:v>
                </c:pt>
              </c:strCache>
              <c:extLst/>
            </c:strRef>
          </c:cat>
          <c:val>
            <c:numRef>
              <c:f>'Forecasting Bal sheet'!$F$6:$F$9</c:f>
              <c:numCache>
                <c:formatCode>#,##0.00</c:formatCode>
                <c:ptCount val="4"/>
                <c:pt idx="0">
                  <c:v>10033</c:v>
                </c:pt>
                <c:pt idx="1">
                  <c:v>10944</c:v>
                </c:pt>
                <c:pt idx="2">
                  <c:v>55090</c:v>
                </c:pt>
                <c:pt idx="3">
                  <c:v>14647</c:v>
                </c:pt>
              </c:numCache>
              <c:extLst/>
            </c:numRef>
          </c:val>
          <c:extLst>
            <c:ext xmlns:c16="http://schemas.microsoft.com/office/drawing/2014/chart" uri="{C3380CC4-5D6E-409C-BE32-E72D297353CC}">
              <c16:uniqueId val="{00000001-B829-4165-8FE2-78C2D2FEBCE9}"/>
            </c:ext>
          </c:extLst>
        </c:ser>
        <c:ser>
          <c:idx val="2"/>
          <c:order val="2"/>
          <c:tx>
            <c:strRef>
              <c:f>'Forecasting Bal sheet'!$G$3:$G$4</c:f>
              <c:strCache>
                <c:ptCount val="2"/>
                <c:pt idx="0">
                  <c:v>Mar-23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Bal sheet'!$D$6:$D$9</c:f>
              <c:strCache>
                <c:ptCount val="4"/>
                <c:pt idx="0">
                  <c:v>TOTAL NON-CURRENT LIABILITIES</c:v>
                </c:pt>
                <c:pt idx="1">
                  <c:v>TOTAL CURRENT LIABILITIES</c:v>
                </c:pt>
                <c:pt idx="2">
                  <c:v>TOTAL NON-CURRENT ASSETS</c:v>
                </c:pt>
                <c:pt idx="3">
                  <c:v>TOTAL CURRENT ASSETS</c:v>
                </c:pt>
              </c:strCache>
              <c:extLst/>
            </c:strRef>
          </c:cat>
          <c:val>
            <c:numRef>
              <c:f>'Forecasting Bal sheet'!$G$6:$G$9</c:f>
              <c:numCache>
                <c:formatCode>#,##0.00</c:formatCode>
                <c:ptCount val="4"/>
                <c:pt idx="0">
                  <c:v>9977</c:v>
                </c:pt>
                <c:pt idx="1">
                  <c:v>11627</c:v>
                </c:pt>
                <c:pt idx="2">
                  <c:v>55776</c:v>
                </c:pt>
                <c:pt idx="3">
                  <c:v>16049</c:v>
                </c:pt>
              </c:numCache>
              <c:extLst/>
            </c:numRef>
          </c:val>
          <c:extLst>
            <c:ext xmlns:c16="http://schemas.microsoft.com/office/drawing/2014/chart" uri="{C3380CC4-5D6E-409C-BE32-E72D297353CC}">
              <c16:uniqueId val="{00000002-B829-4165-8FE2-78C2D2FEBCE9}"/>
            </c:ext>
          </c:extLst>
        </c:ser>
        <c:ser>
          <c:idx val="3"/>
          <c:order val="3"/>
          <c:tx>
            <c:strRef>
              <c:f>'Forecasting Bal sheet'!$H$3:$H$4</c:f>
              <c:strCache>
                <c:ptCount val="2"/>
                <c:pt idx="0">
                  <c:v>Mar-24</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Bal sheet'!$D$6:$D$9</c:f>
              <c:strCache>
                <c:ptCount val="4"/>
                <c:pt idx="0">
                  <c:v>TOTAL NON-CURRENT LIABILITIES</c:v>
                </c:pt>
                <c:pt idx="1">
                  <c:v>TOTAL CURRENT LIABILITIES</c:v>
                </c:pt>
                <c:pt idx="2">
                  <c:v>TOTAL NON-CURRENT ASSETS</c:v>
                </c:pt>
                <c:pt idx="3">
                  <c:v>TOTAL CURRENT ASSETS</c:v>
                </c:pt>
              </c:strCache>
              <c:extLst/>
            </c:strRef>
          </c:cat>
          <c:val>
            <c:numRef>
              <c:f>'Forecasting Bal sheet'!$H$6:$H$9</c:f>
              <c:numCache>
                <c:formatCode>General</c:formatCode>
                <c:ptCount val="4"/>
                <c:pt idx="0">
                  <c:v>10086.519634703196</c:v>
                </c:pt>
                <c:pt idx="1">
                  <c:v>11924.410045662102</c:v>
                </c:pt>
                <c:pt idx="2">
                  <c:v>56415.780821917811</c:v>
                </c:pt>
                <c:pt idx="3">
                  <c:v>17190.966666666674</c:v>
                </c:pt>
              </c:numCache>
              <c:extLst/>
            </c:numRef>
          </c:val>
          <c:extLst>
            <c:ext xmlns:c16="http://schemas.microsoft.com/office/drawing/2014/chart" uri="{C3380CC4-5D6E-409C-BE32-E72D297353CC}">
              <c16:uniqueId val="{00000003-B829-4165-8FE2-78C2D2FEBCE9}"/>
            </c:ext>
          </c:extLst>
        </c:ser>
        <c:ser>
          <c:idx val="4"/>
          <c:order val="4"/>
          <c:tx>
            <c:strRef>
              <c:f>'Forecasting Bal sheet'!$I$3:$I$4</c:f>
              <c:strCache>
                <c:ptCount val="2"/>
                <c:pt idx="0">
                  <c:v>Mar-25</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Bal sheet'!$D$6:$D$9</c:f>
              <c:strCache>
                <c:ptCount val="4"/>
                <c:pt idx="0">
                  <c:v>TOTAL NON-CURRENT LIABILITIES</c:v>
                </c:pt>
                <c:pt idx="1">
                  <c:v>TOTAL CURRENT LIABILITIES</c:v>
                </c:pt>
                <c:pt idx="2">
                  <c:v>TOTAL NON-CURRENT ASSETS</c:v>
                </c:pt>
                <c:pt idx="3">
                  <c:v>TOTAL CURRENT ASSETS</c:v>
                </c:pt>
              </c:strCache>
              <c:extLst/>
            </c:strRef>
          </c:cat>
          <c:val>
            <c:numRef>
              <c:f>'Forecasting Bal sheet'!$I$6:$I$9</c:f>
              <c:numCache>
                <c:formatCode>General</c:formatCode>
                <c:ptCount val="4"/>
                <c:pt idx="0">
                  <c:v>10154.519634703198</c:v>
                </c:pt>
                <c:pt idx="1">
                  <c:v>12317.410045662102</c:v>
                </c:pt>
                <c:pt idx="2">
                  <c:v>57065.780821917811</c:v>
                </c:pt>
                <c:pt idx="3">
                  <c:v>18395.466666666674</c:v>
                </c:pt>
              </c:numCache>
              <c:extLst/>
            </c:numRef>
          </c:val>
          <c:extLst>
            <c:ext xmlns:c16="http://schemas.microsoft.com/office/drawing/2014/chart" uri="{C3380CC4-5D6E-409C-BE32-E72D297353CC}">
              <c16:uniqueId val="{00000004-B829-4165-8FE2-78C2D2FEBCE9}"/>
            </c:ext>
          </c:extLst>
        </c:ser>
        <c:ser>
          <c:idx val="5"/>
          <c:order val="5"/>
          <c:tx>
            <c:strRef>
              <c:f>'Forecasting Bal sheet'!$J$3:$J$4</c:f>
              <c:strCache>
                <c:ptCount val="2"/>
                <c:pt idx="0">
                  <c:v>Mar-26</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'Forecasting Bal sheet'!$D$6:$D$9</c:f>
              <c:strCache>
                <c:ptCount val="4"/>
                <c:pt idx="0">
                  <c:v>TOTAL NON-CURRENT LIABILITIES</c:v>
                </c:pt>
                <c:pt idx="1">
                  <c:v>TOTAL CURRENT LIABILITIES</c:v>
                </c:pt>
                <c:pt idx="2">
                  <c:v>TOTAL NON-CURRENT ASSETS</c:v>
                </c:pt>
                <c:pt idx="3">
                  <c:v>TOTAL CURRENT ASSETS</c:v>
                </c:pt>
              </c:strCache>
              <c:extLst/>
            </c:strRef>
          </c:cat>
          <c:val>
            <c:numRef>
              <c:f>'Forecasting Bal sheet'!$J$6:$J$9</c:f>
              <c:numCache>
                <c:formatCode>General</c:formatCode>
                <c:ptCount val="4"/>
                <c:pt idx="0">
                  <c:v>10222.519634703198</c:v>
                </c:pt>
                <c:pt idx="1">
                  <c:v>12710.410045662102</c:v>
                </c:pt>
                <c:pt idx="2">
                  <c:v>57715.780821917811</c:v>
                </c:pt>
                <c:pt idx="3">
                  <c:v>19599.966666666674</c:v>
                </c:pt>
              </c:numCache>
              <c:extLst/>
            </c:numRef>
          </c:val>
          <c:extLst>
            <c:ext xmlns:c16="http://schemas.microsoft.com/office/drawing/2014/chart" uri="{C3380CC4-5D6E-409C-BE32-E72D297353CC}">
              <c16:uniqueId val="{00000005-B829-4165-8FE2-78C2D2FEBCE9}"/>
            </c:ext>
          </c:extLst>
        </c:ser>
        <c:dLbls>
          <c:showLegendKey val="0"/>
          <c:showVal val="0"/>
          <c:showCatName val="0"/>
          <c:showSerName val="0"/>
          <c:showPercent val="0"/>
          <c:showBubbleSize val="0"/>
        </c:dLbls>
        <c:gapWidth val="100"/>
        <c:overlap val="-24"/>
        <c:axId val="1487015471"/>
        <c:axId val="1492537535"/>
      </c:barChart>
      <c:catAx>
        <c:axId val="1487015471"/>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1492537535"/>
        <c:crosses val="autoZero"/>
        <c:auto val="1"/>
        <c:lblAlgn val="ctr"/>
        <c:lblOffset val="100"/>
        <c:noMultiLvlLbl val="0"/>
      </c:catAx>
      <c:valAx>
        <c:axId val="1492537535"/>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200" b="1" i="0" u="none" strike="noStrike" kern="1200" cap="all" baseline="0">
                    <a:solidFill>
                      <a:schemeClr val="bg1"/>
                    </a:solidFill>
                    <a:latin typeface="+mn-lt"/>
                    <a:ea typeface="+mn-ea"/>
                    <a:cs typeface="+mn-cs"/>
                  </a:defRPr>
                </a:pPr>
                <a:r>
                  <a:rPr lang="en-IN"/>
                  <a:t>IN CR</a:t>
                </a:r>
              </a:p>
            </c:rich>
          </c:tx>
          <c:overlay val="0"/>
          <c:spPr>
            <a:noFill/>
            <a:ln>
              <a:noFill/>
            </a:ln>
            <a:effectLst/>
          </c:spPr>
          <c:txPr>
            <a:bodyPr rot="-5400000" spcFirstLastPara="1" vertOverflow="ellipsis" vert="horz" wrap="square" anchor="ctr" anchorCtr="1"/>
            <a:lstStyle/>
            <a:p>
              <a:pPr>
                <a:defRPr sz="1200" b="1" i="0" u="none" strike="noStrike" kern="1200" cap="all" baseline="0">
                  <a:solidFill>
                    <a:schemeClr val="bg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1487015471"/>
        <c:crosses val="autoZero"/>
        <c:crossBetween val="between"/>
      </c:valAx>
      <c:spPr>
        <a:noFill/>
        <a:ln>
          <a:noFill/>
        </a:ln>
        <a:effectLst/>
      </c:spPr>
    </c:plotArea>
    <c:legend>
      <c:legendPos val="b"/>
      <c:layout>
        <c:manualLayout>
          <c:xMode val="edge"/>
          <c:yMode val="edge"/>
          <c:x val="4.5095619385604975E-2"/>
          <c:y val="0.89409667541557303"/>
          <c:w val="0.89403393589885771"/>
          <c:h val="7.8125546806649168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1200" b="1">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1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3-09-23T21:04:03.771" idx="1">
    <p:pos x="7539" y="959"/>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6418-87C2-4198-4C16-9B5A6B4FEE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D18F1B-6497-25B9-2C4A-8D456952A1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C1AD4B-4EAE-CE48-F2A4-899DD6DD765C}"/>
              </a:ext>
            </a:extLst>
          </p:cNvPr>
          <p:cNvSpPr>
            <a:spLocks noGrp="1"/>
          </p:cNvSpPr>
          <p:nvPr>
            <p:ph type="dt" sz="half" idx="10"/>
          </p:nvPr>
        </p:nvSpPr>
        <p:spPr/>
        <p:txBody>
          <a:bodyPr/>
          <a:lstStyle/>
          <a:p>
            <a:fld id="{88D38747-4367-4BD2-8D51-C97E202738E2}" type="datetime1">
              <a:rPr lang="en-US" smtClean="0"/>
              <a:t>9/24/2023</a:t>
            </a:fld>
            <a:endParaRPr lang="en-US" dirty="0"/>
          </a:p>
        </p:txBody>
      </p:sp>
      <p:sp>
        <p:nvSpPr>
          <p:cNvPr id="5" name="Footer Placeholder 4">
            <a:extLst>
              <a:ext uri="{FF2B5EF4-FFF2-40B4-BE49-F238E27FC236}">
                <a16:creationId xmlns:a16="http://schemas.microsoft.com/office/drawing/2014/main" id="{45ED3558-D425-7D03-761E-8254F33292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C75170-80B0-2D80-ED9C-7B6490F5036E}"/>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68856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37D9E-4477-904C-B101-83548FDD09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6ECE46-BDAB-14E9-8CF0-37149A5525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949438-FC36-972E-5726-B158C7C493F4}"/>
              </a:ext>
            </a:extLst>
          </p:cNvPr>
          <p:cNvSpPr>
            <a:spLocks noGrp="1"/>
          </p:cNvSpPr>
          <p:nvPr>
            <p:ph type="dt" sz="half" idx="10"/>
          </p:nvPr>
        </p:nvSpPr>
        <p:spPr/>
        <p:txBody>
          <a:bodyPr/>
          <a:lstStyle/>
          <a:p>
            <a:fld id="{073ED0CC-082F-4160-86E5-0D6041F12778}" type="datetime1">
              <a:rPr lang="en-US" smtClean="0"/>
              <a:t>9/24/2023</a:t>
            </a:fld>
            <a:endParaRPr lang="en-US" dirty="0"/>
          </a:p>
        </p:txBody>
      </p:sp>
      <p:sp>
        <p:nvSpPr>
          <p:cNvPr id="5" name="Footer Placeholder 4">
            <a:extLst>
              <a:ext uri="{FF2B5EF4-FFF2-40B4-BE49-F238E27FC236}">
                <a16:creationId xmlns:a16="http://schemas.microsoft.com/office/drawing/2014/main" id="{FF079495-A93F-42E3-39C6-4252AFEED1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926140-0A91-ADC0-87BE-83E507B3396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459212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9375CA-3803-B90F-2543-42C1066F89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9E4261-1699-E5E6-0C23-D3209A5EB1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F80B47-D77B-9401-7815-17C498CF55EC}"/>
              </a:ext>
            </a:extLst>
          </p:cNvPr>
          <p:cNvSpPr>
            <a:spLocks noGrp="1"/>
          </p:cNvSpPr>
          <p:nvPr>
            <p:ph type="dt" sz="half" idx="10"/>
          </p:nvPr>
        </p:nvSpPr>
        <p:spPr/>
        <p:txBody>
          <a:bodyPr/>
          <a:lstStyle/>
          <a:p>
            <a:fld id="{073ED0CC-082F-4160-86E5-0D6041F12778}" type="datetime1">
              <a:rPr lang="en-US" smtClean="0"/>
              <a:t>9/24/2023</a:t>
            </a:fld>
            <a:endParaRPr lang="en-US" dirty="0"/>
          </a:p>
        </p:txBody>
      </p:sp>
      <p:sp>
        <p:nvSpPr>
          <p:cNvPr id="5" name="Footer Placeholder 4">
            <a:extLst>
              <a:ext uri="{FF2B5EF4-FFF2-40B4-BE49-F238E27FC236}">
                <a16:creationId xmlns:a16="http://schemas.microsoft.com/office/drawing/2014/main" id="{AC2CEAD9-8CE5-79CD-E6E2-5E695C890B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25598A-228A-029E-97F6-25AEF6A4B63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4860470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760C1-0AF4-AE34-F5D1-6C0F9A32C0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BBD736-43A7-AA95-9E0A-25B8959E80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5611F5-BB28-FF2E-D26F-16237E050B77}"/>
              </a:ext>
            </a:extLst>
          </p:cNvPr>
          <p:cNvSpPr>
            <a:spLocks noGrp="1"/>
          </p:cNvSpPr>
          <p:nvPr>
            <p:ph type="dt" sz="half" idx="10"/>
          </p:nvPr>
        </p:nvSpPr>
        <p:spPr/>
        <p:txBody>
          <a:bodyPr/>
          <a:lstStyle/>
          <a:p>
            <a:fld id="{73C55A3C-5767-4844-A0A3-83778C2E5409}" type="datetime1">
              <a:rPr lang="en-US" smtClean="0"/>
              <a:t>9/24/2023</a:t>
            </a:fld>
            <a:endParaRPr lang="en-US" dirty="0"/>
          </a:p>
        </p:txBody>
      </p:sp>
      <p:sp>
        <p:nvSpPr>
          <p:cNvPr id="5" name="Footer Placeholder 4">
            <a:extLst>
              <a:ext uri="{FF2B5EF4-FFF2-40B4-BE49-F238E27FC236}">
                <a16:creationId xmlns:a16="http://schemas.microsoft.com/office/drawing/2014/main" id="{02D97969-E302-A616-9724-E8A0B47CE5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8F71BA-54C2-7942-A925-70BDE0391B4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4513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F15E-1D2F-0223-9254-F827825A2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3C6855E-0FA4-AE05-0FCC-58C8BEF17C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CC41C1-9A73-E3CD-43F1-D7C4992ED0B1}"/>
              </a:ext>
            </a:extLst>
          </p:cNvPr>
          <p:cNvSpPr>
            <a:spLocks noGrp="1"/>
          </p:cNvSpPr>
          <p:nvPr>
            <p:ph type="dt" sz="half" idx="10"/>
          </p:nvPr>
        </p:nvSpPr>
        <p:spPr/>
        <p:txBody>
          <a:bodyPr/>
          <a:lstStyle/>
          <a:p>
            <a:fld id="{CAE507A8-A5CF-4D38-AB86-7EDDA87A85D4}" type="datetime1">
              <a:rPr lang="en-US" smtClean="0"/>
              <a:t>9/24/2023</a:t>
            </a:fld>
            <a:endParaRPr lang="en-US" dirty="0"/>
          </a:p>
        </p:txBody>
      </p:sp>
      <p:sp>
        <p:nvSpPr>
          <p:cNvPr id="5" name="Footer Placeholder 4">
            <a:extLst>
              <a:ext uri="{FF2B5EF4-FFF2-40B4-BE49-F238E27FC236}">
                <a16:creationId xmlns:a16="http://schemas.microsoft.com/office/drawing/2014/main" id="{43E1AE23-568E-4134-62DD-C4C730C012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C4D0C8-2180-5937-BF11-F525FBBC07E4}"/>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27404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B0F7-7EBE-B7F0-EE71-96E085CFC6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AD5A915-525F-043D-5FFD-C51152399C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5344F7C-19AD-B82E-3946-30E3B1D5E3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4E9670D-51A3-815B-58C0-9AEC35967F05}"/>
              </a:ext>
            </a:extLst>
          </p:cNvPr>
          <p:cNvSpPr>
            <a:spLocks noGrp="1"/>
          </p:cNvSpPr>
          <p:nvPr>
            <p:ph type="dt" sz="half" idx="10"/>
          </p:nvPr>
        </p:nvSpPr>
        <p:spPr/>
        <p:txBody>
          <a:bodyPr/>
          <a:lstStyle/>
          <a:p>
            <a:fld id="{BDFCD27C-8599-43EF-BA1D-14DDC1946E06}" type="datetime1">
              <a:rPr lang="en-US" smtClean="0"/>
              <a:t>9/24/2023</a:t>
            </a:fld>
            <a:endParaRPr lang="en-US" dirty="0"/>
          </a:p>
        </p:txBody>
      </p:sp>
      <p:sp>
        <p:nvSpPr>
          <p:cNvPr id="6" name="Footer Placeholder 5">
            <a:extLst>
              <a:ext uri="{FF2B5EF4-FFF2-40B4-BE49-F238E27FC236}">
                <a16:creationId xmlns:a16="http://schemas.microsoft.com/office/drawing/2014/main" id="{97A057A9-FC36-69D3-5AC6-3BDAFCACBE9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DE4899-8543-51F2-5CB6-5EE17AD5D86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4483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4EEC3-5F44-54AE-731B-9E6A48C0A1C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3C64F4-04CE-32A5-C874-75675D16FB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5427D5-5A10-BF41-5695-F52A5D8572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F801EE-7F34-9C56-6C48-A48F3E11C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EE0A8D-81A1-1550-7164-01BFE85B0F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67CC61A-4B20-C528-B08B-CFF7C128C731}"/>
              </a:ext>
            </a:extLst>
          </p:cNvPr>
          <p:cNvSpPr>
            <a:spLocks noGrp="1"/>
          </p:cNvSpPr>
          <p:nvPr>
            <p:ph type="dt" sz="half" idx="10"/>
          </p:nvPr>
        </p:nvSpPr>
        <p:spPr/>
        <p:txBody>
          <a:bodyPr/>
          <a:lstStyle/>
          <a:p>
            <a:fld id="{49343D99-809A-49C0-96E5-4250D0B498EE}" type="datetime1">
              <a:rPr lang="en-US" smtClean="0"/>
              <a:t>9/24/2023</a:t>
            </a:fld>
            <a:endParaRPr lang="en-US" dirty="0"/>
          </a:p>
        </p:txBody>
      </p:sp>
      <p:sp>
        <p:nvSpPr>
          <p:cNvPr id="8" name="Footer Placeholder 7">
            <a:extLst>
              <a:ext uri="{FF2B5EF4-FFF2-40B4-BE49-F238E27FC236}">
                <a16:creationId xmlns:a16="http://schemas.microsoft.com/office/drawing/2014/main" id="{73BD2A22-4723-E26F-8D81-FB5B766AE95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9A8D0C6-69A0-9F0D-D421-58BD6111C2F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4726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F331-E3BB-5B4E-2858-C8B3C5A98DD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AACC2F7-E61F-7462-23BB-A0BE3608F224}"/>
              </a:ext>
            </a:extLst>
          </p:cNvPr>
          <p:cNvSpPr>
            <a:spLocks noGrp="1"/>
          </p:cNvSpPr>
          <p:nvPr>
            <p:ph type="dt" sz="half" idx="10"/>
          </p:nvPr>
        </p:nvSpPr>
        <p:spPr/>
        <p:txBody>
          <a:bodyPr/>
          <a:lstStyle/>
          <a:p>
            <a:fld id="{A143DE9B-B678-4EFB-BB7D-A4370204A0B0}" type="datetime1">
              <a:rPr lang="en-US" smtClean="0"/>
              <a:t>9/24/2023</a:t>
            </a:fld>
            <a:endParaRPr lang="en-US" dirty="0"/>
          </a:p>
        </p:txBody>
      </p:sp>
      <p:sp>
        <p:nvSpPr>
          <p:cNvPr id="4" name="Footer Placeholder 3">
            <a:extLst>
              <a:ext uri="{FF2B5EF4-FFF2-40B4-BE49-F238E27FC236}">
                <a16:creationId xmlns:a16="http://schemas.microsoft.com/office/drawing/2014/main" id="{DC67B035-F85C-0546-2771-BCD5DC0D4B3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D4AC5EE-156C-1235-03C5-7C2646397C7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24179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D1FF0B-E474-9E56-390B-C180BB5D4504}"/>
              </a:ext>
            </a:extLst>
          </p:cNvPr>
          <p:cNvSpPr>
            <a:spLocks noGrp="1"/>
          </p:cNvSpPr>
          <p:nvPr>
            <p:ph type="dt" sz="half" idx="10"/>
          </p:nvPr>
        </p:nvSpPr>
        <p:spPr/>
        <p:txBody>
          <a:bodyPr/>
          <a:lstStyle/>
          <a:p>
            <a:fld id="{E68812DA-F765-4142-A6A3-A8ED7235E082}" type="datetime1">
              <a:rPr lang="en-US" smtClean="0"/>
              <a:t>9/24/2023</a:t>
            </a:fld>
            <a:endParaRPr lang="en-US" dirty="0"/>
          </a:p>
        </p:txBody>
      </p:sp>
      <p:sp>
        <p:nvSpPr>
          <p:cNvPr id="3" name="Footer Placeholder 2">
            <a:extLst>
              <a:ext uri="{FF2B5EF4-FFF2-40B4-BE49-F238E27FC236}">
                <a16:creationId xmlns:a16="http://schemas.microsoft.com/office/drawing/2014/main" id="{BF89319D-A950-698E-7EE4-052F0FF5597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0245777-AF56-FC67-B574-F48CD830F83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757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80EE-23DC-768C-FFC7-7AD5D258E2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EAFC06-E7B3-B004-81D2-8C62BB9939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0160155-9C36-5425-25B8-F8B393494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52701-1FBE-47F4-E816-B5450EC8CDF9}"/>
              </a:ext>
            </a:extLst>
          </p:cNvPr>
          <p:cNvSpPr>
            <a:spLocks noGrp="1"/>
          </p:cNvSpPr>
          <p:nvPr>
            <p:ph type="dt" sz="half" idx="10"/>
          </p:nvPr>
        </p:nvSpPr>
        <p:spPr/>
        <p:txBody>
          <a:bodyPr/>
          <a:lstStyle/>
          <a:p>
            <a:fld id="{3E0277FD-7DE6-41D4-930D-AC99F5AFE54E}" type="datetime1">
              <a:rPr lang="en-US" smtClean="0"/>
              <a:t>9/24/2023</a:t>
            </a:fld>
            <a:endParaRPr lang="en-US" dirty="0"/>
          </a:p>
        </p:txBody>
      </p:sp>
      <p:sp>
        <p:nvSpPr>
          <p:cNvPr id="6" name="Footer Placeholder 5">
            <a:extLst>
              <a:ext uri="{FF2B5EF4-FFF2-40B4-BE49-F238E27FC236}">
                <a16:creationId xmlns:a16="http://schemas.microsoft.com/office/drawing/2014/main" id="{BB13CB78-E8FB-7F66-4E5E-63503DD1828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2EB9743-03D9-3461-3A42-6BDA560B53CA}"/>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89191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060-25C9-CF37-3356-CAD78DF4D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33EC35-8774-D4DA-B41E-116F7440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89BDE7F-8C88-063E-66BD-9A3BC27D41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5A65D-B4E3-67C8-0376-A3774110193B}"/>
              </a:ext>
            </a:extLst>
          </p:cNvPr>
          <p:cNvSpPr>
            <a:spLocks noGrp="1"/>
          </p:cNvSpPr>
          <p:nvPr>
            <p:ph type="dt" sz="half" idx="10"/>
          </p:nvPr>
        </p:nvSpPr>
        <p:spPr/>
        <p:txBody>
          <a:bodyPr/>
          <a:lstStyle/>
          <a:p>
            <a:fld id="{9EA15526-7079-4B7B-987C-1B5FAE11A0FF}" type="datetime1">
              <a:rPr lang="en-US" smtClean="0"/>
              <a:t>9/24/2023</a:t>
            </a:fld>
            <a:endParaRPr lang="en-US" dirty="0"/>
          </a:p>
        </p:txBody>
      </p:sp>
      <p:sp>
        <p:nvSpPr>
          <p:cNvPr id="6" name="Footer Placeholder 5">
            <a:extLst>
              <a:ext uri="{FF2B5EF4-FFF2-40B4-BE49-F238E27FC236}">
                <a16:creationId xmlns:a16="http://schemas.microsoft.com/office/drawing/2014/main" id="{7B4517FA-17BD-86C1-1ED1-ADCB9AF2B358}"/>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F42DD02D-B774-017C-12A6-1959344909A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4015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7E9C2F-8388-94FE-4057-5DF356BD5D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284603-2CA6-6FD0-A65A-588ABD5AD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6D10E8-BE12-F526-7A2B-F024DE6D1C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9/24/2023</a:t>
            </a:fld>
            <a:endParaRPr lang="en-US" dirty="0"/>
          </a:p>
        </p:txBody>
      </p:sp>
      <p:sp>
        <p:nvSpPr>
          <p:cNvPr id="5" name="Footer Placeholder 4">
            <a:extLst>
              <a:ext uri="{FF2B5EF4-FFF2-40B4-BE49-F238E27FC236}">
                <a16:creationId xmlns:a16="http://schemas.microsoft.com/office/drawing/2014/main" id="{907D5E73-5824-8A25-1096-CD4FDC0AE1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71D25D-7A7C-202C-703D-18C694E094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8792342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freepngimg.com/png/25872-rupee-symbol-transparent-image" TargetMode="External"/><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n.wikipedia.org/wiki/Ownership" TargetMode="External"/><Relationship Id="rId7" Type="http://schemas.openxmlformats.org/officeDocument/2006/relationships/hyperlink" Target="https://en.wikipedia.org/wiki/Natural_gas" TargetMode="External"/><Relationship Id="rId2" Type="http://schemas.openxmlformats.org/officeDocument/2006/relationships/hyperlink" Target="https://en.wikipedia.org/wiki/Public_Sector_Undertakings_in_India" TargetMode="External"/><Relationship Id="rId1" Type="http://schemas.openxmlformats.org/officeDocument/2006/relationships/slideLayout" Target="../slideLayouts/slideLayout7.xml"/><Relationship Id="rId6" Type="http://schemas.openxmlformats.org/officeDocument/2006/relationships/hyperlink" Target="https://en.wikipedia.org/wiki/Petroleum" TargetMode="External"/><Relationship Id="rId5" Type="http://schemas.openxmlformats.org/officeDocument/2006/relationships/hyperlink" Target="https://en.wikipedia.org/wiki/Government_of_India" TargetMode="External"/><Relationship Id="rId10" Type="http://schemas.openxmlformats.org/officeDocument/2006/relationships/hyperlink" Target="https://creativecommons.org/licenses/by-sa/3.0/" TargetMode="External"/><Relationship Id="rId4" Type="http://schemas.openxmlformats.org/officeDocument/2006/relationships/hyperlink" Target="https://en.wikipedia.org/wiki/Ministry_of_Petroleum_and_Natural_Gas" TargetMode="External"/><Relationship Id="rId9" Type="http://schemas.openxmlformats.org/officeDocument/2006/relationships/hyperlink" Target="https://en.wikipedia.org/wiki/Oil_and_Natural_Gas_Corporation" TargetMode="External"/></Relationships>
</file>

<file path=ppt/slides/_rels/slide1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Oil_and_Natural_Gas_Corporation"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chart" Target="../charts/chart12.xml"/></Relationships>
</file>

<file path=ppt/slides/_rels/slide1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chart" Target="../charts/chart15.xml"/><Relationship Id="rId4" Type="http://schemas.openxmlformats.org/officeDocument/2006/relationships/chart" Target="../charts/chart14.xml"/></Relationships>
</file>

<file path=ppt/slides/_rels/slide1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4533378" cy="2550160"/>
          </a:xfrm>
          <a:prstGeom prst="rect">
            <a:avLst/>
          </a:prstGeom>
          <a:blipFill dpi="0" rotWithShape="1">
            <a:blip r:embed="rId4"/>
            <a:srcRect/>
            <a:stretch>
              <a:fillRect/>
            </a:stretch>
          </a:blipFill>
        </p:spPr>
      </p:pic>
      <p:pic>
        <p:nvPicPr>
          <p:cNvPr id="5" name="Picture 4">
            <a:extLst>
              <a:ext uri="{FF2B5EF4-FFF2-40B4-BE49-F238E27FC236}">
                <a16:creationId xmlns:a16="http://schemas.microsoft.com/office/drawing/2014/main" id="{E806287E-8EDC-43A0-9884-CB9139E9FD2E}"/>
              </a:ext>
            </a:extLst>
          </p:cNvPr>
          <p:cNvPicPr>
            <a:picLocks noChangeAspect="1"/>
          </p:cNvPicPr>
          <p:nvPr/>
        </p:nvPicPr>
        <p:blipFill>
          <a:blip r:embed="rId4"/>
          <a:stretch>
            <a:fillRect/>
          </a:stretch>
        </p:blipFill>
        <p:spPr>
          <a:xfrm>
            <a:off x="0" y="689"/>
            <a:ext cx="12193226" cy="6857311"/>
          </a:xfrm>
          <a:prstGeom prst="rect">
            <a:avLst/>
          </a:prstGeom>
        </p:spPr>
      </p:pic>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393193" y="2549471"/>
            <a:ext cx="4361687" cy="3590408"/>
          </a:xfrm>
        </p:spPr>
        <p:style>
          <a:lnRef idx="2">
            <a:schemeClr val="accent2"/>
          </a:lnRef>
          <a:fillRef idx="1">
            <a:schemeClr val="lt1"/>
          </a:fillRef>
          <a:effectRef idx="0">
            <a:schemeClr val="accent2"/>
          </a:effectRef>
          <a:fontRef idx="minor">
            <a:schemeClr val="dk1"/>
          </a:fontRef>
        </p:style>
        <p:txBody>
          <a:bodyPr>
            <a:noAutofit/>
          </a:bodyPr>
          <a:lstStyle/>
          <a:p>
            <a:endParaRPr lang="en-US" sz="2000" b="1" dirty="0">
              <a:effectLst/>
              <a:latin typeface="Bahnschrift" panose="020B0502040204020203" pitchFamily="34" charset="0"/>
            </a:endParaRPr>
          </a:p>
          <a:p>
            <a:r>
              <a:rPr lang="en-US" sz="2000" dirty="0">
                <a:effectLst/>
                <a:latin typeface="Bahnschrift" panose="020B0502040204020203" pitchFamily="34" charset="0"/>
              </a:rPr>
              <a:t>Atharva </a:t>
            </a:r>
            <a:r>
              <a:rPr lang="en-US" sz="2000" dirty="0" err="1">
                <a:effectLst/>
                <a:latin typeface="Bahnschrift" panose="020B0502040204020203" pitchFamily="34" charset="0"/>
              </a:rPr>
              <a:t>Sahasrabuddhe</a:t>
            </a:r>
            <a:r>
              <a:rPr lang="en-US" sz="2000" dirty="0">
                <a:effectLst/>
                <a:latin typeface="Bahnschrift" panose="020B0502040204020203" pitchFamily="34" charset="0"/>
              </a:rPr>
              <a:t> –     09</a:t>
            </a:r>
          </a:p>
          <a:p>
            <a:r>
              <a:rPr lang="en-US" sz="2000" dirty="0" err="1">
                <a:effectLst/>
                <a:latin typeface="Bahnschrift" panose="020B0502040204020203" pitchFamily="34" charset="0"/>
              </a:rPr>
              <a:t>Dhruvi</a:t>
            </a:r>
            <a:r>
              <a:rPr lang="en-US" sz="2000" dirty="0">
                <a:effectLst/>
                <a:latin typeface="Bahnschrift" panose="020B0502040204020203" pitchFamily="34" charset="0"/>
              </a:rPr>
              <a:t> </a:t>
            </a:r>
            <a:r>
              <a:rPr lang="en-US" sz="2000" dirty="0" err="1">
                <a:effectLst/>
                <a:latin typeface="Bahnschrift" panose="020B0502040204020203" pitchFamily="34" charset="0"/>
              </a:rPr>
              <a:t>Ambekar</a:t>
            </a:r>
            <a:r>
              <a:rPr lang="en-US" sz="2000" dirty="0">
                <a:effectLst/>
                <a:latin typeface="Bahnschrift" panose="020B0502040204020203" pitchFamily="34" charset="0"/>
              </a:rPr>
              <a:t> –	         17</a:t>
            </a:r>
          </a:p>
          <a:p>
            <a:r>
              <a:rPr lang="en-US" sz="2000" dirty="0">
                <a:effectLst/>
                <a:latin typeface="Bahnschrift" panose="020B0502040204020203" pitchFamily="34" charset="0"/>
              </a:rPr>
              <a:t>Kalyani Kurkure -                   26</a:t>
            </a:r>
          </a:p>
          <a:p>
            <a:r>
              <a:rPr lang="en-US" sz="2000" dirty="0">
                <a:effectLst/>
                <a:latin typeface="Bahnschrift" panose="020B0502040204020203" pitchFamily="34" charset="0"/>
              </a:rPr>
              <a:t>Mayuri Mahesh Dike-             36</a:t>
            </a:r>
          </a:p>
          <a:p>
            <a:r>
              <a:rPr lang="en-US" sz="2000" dirty="0" err="1">
                <a:effectLst/>
                <a:latin typeface="Bahnschrift" panose="020B0502040204020203" pitchFamily="34" charset="0"/>
              </a:rPr>
              <a:t>Rakshita</a:t>
            </a:r>
            <a:r>
              <a:rPr lang="en-US" sz="2000" dirty="0">
                <a:effectLst/>
                <a:latin typeface="Bahnschrift" panose="020B0502040204020203" pitchFamily="34" charset="0"/>
              </a:rPr>
              <a:t> Shrivastava –          47</a:t>
            </a:r>
          </a:p>
          <a:p>
            <a:r>
              <a:rPr lang="en-US" sz="2000" dirty="0">
                <a:effectLst/>
                <a:latin typeface="Bahnschrift" panose="020B0502040204020203" pitchFamily="34" charset="0"/>
              </a:rPr>
              <a:t>Shikha Hardiha –                    56</a:t>
            </a:r>
          </a:p>
          <a:p>
            <a:r>
              <a:rPr lang="en-US" sz="2000" dirty="0">
                <a:effectLst/>
                <a:latin typeface="Bahnschrift" panose="020B0502040204020203" pitchFamily="34" charset="0"/>
              </a:rPr>
              <a:t>Vaishnavi Pramod </a:t>
            </a:r>
            <a:r>
              <a:rPr lang="en-US" sz="2000" dirty="0" err="1">
                <a:effectLst/>
                <a:latin typeface="Bahnschrift" panose="020B0502040204020203" pitchFamily="34" charset="0"/>
              </a:rPr>
              <a:t>Bhamre</a:t>
            </a:r>
            <a:r>
              <a:rPr lang="en-US" sz="2000" dirty="0">
                <a:effectLst/>
                <a:latin typeface="Bahnschrift" panose="020B0502040204020203" pitchFamily="34" charset="0"/>
              </a:rPr>
              <a:t> -  64</a:t>
            </a: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93193" y="196424"/>
            <a:ext cx="11459718" cy="2157312"/>
          </a:xfrm>
        </p:spPr>
        <p:style>
          <a:lnRef idx="2">
            <a:schemeClr val="accent2"/>
          </a:lnRef>
          <a:fillRef idx="1">
            <a:schemeClr val="lt1"/>
          </a:fillRef>
          <a:effectRef idx="0">
            <a:schemeClr val="accent2"/>
          </a:effectRef>
          <a:fontRef idx="minor">
            <a:schemeClr val="dk1"/>
          </a:fontRef>
        </p:style>
        <p:txBody>
          <a:bodyPr>
            <a:noAutofit/>
          </a:bodyPr>
          <a:lstStyle/>
          <a:p>
            <a:r>
              <a:rPr lang="en-US" sz="4800" dirty="0">
                <a:effectLst/>
                <a:latin typeface="Bahnschrift" panose="020B0502040204020203" pitchFamily="34" charset="0"/>
              </a:rPr>
              <a:t>A Project of </a:t>
            </a:r>
            <a:br>
              <a:rPr lang="en-US" sz="4800" dirty="0">
                <a:effectLst/>
                <a:latin typeface="Bahnschrift" panose="020B0502040204020203" pitchFamily="34" charset="0"/>
              </a:rPr>
            </a:br>
            <a:r>
              <a:rPr lang="en-US" sz="4800" b="1" dirty="0">
                <a:effectLst/>
                <a:latin typeface="Bahnschrift" panose="020B0502040204020203" pitchFamily="34" charset="0"/>
              </a:rPr>
              <a:t>Financial Accounting and Control</a:t>
            </a:r>
            <a:br>
              <a:rPr lang="en-US" sz="4800" b="1" dirty="0">
                <a:effectLst/>
                <a:latin typeface="Bahnschrift" panose="020B0502040204020203" pitchFamily="34" charset="0"/>
              </a:rPr>
            </a:br>
            <a:r>
              <a:rPr lang="en-US" sz="4800" dirty="0">
                <a:effectLst/>
                <a:latin typeface="Bahnschrift" panose="020B0502040204020203" pitchFamily="34" charset="0"/>
              </a:rPr>
              <a:t>(2023-2025)</a:t>
            </a:r>
          </a:p>
        </p:txBody>
      </p:sp>
      <p:sp>
        <p:nvSpPr>
          <p:cNvPr id="4" name="Subtitle 2">
            <a:extLst>
              <a:ext uri="{FF2B5EF4-FFF2-40B4-BE49-F238E27FC236}">
                <a16:creationId xmlns:a16="http://schemas.microsoft.com/office/drawing/2014/main" id="{52348046-C28F-9B24-46AD-5B584DF159B1}"/>
              </a:ext>
            </a:extLst>
          </p:cNvPr>
          <p:cNvSpPr txBox="1">
            <a:spLocks/>
          </p:cNvSpPr>
          <p:nvPr/>
        </p:nvSpPr>
        <p:spPr>
          <a:xfrm>
            <a:off x="4926571" y="2550160"/>
            <a:ext cx="6997205" cy="3590409"/>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Autofit/>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nSpc>
                <a:spcPct val="100000"/>
              </a:lnSpc>
            </a:pPr>
            <a:r>
              <a:rPr lang="en-US" sz="4000" dirty="0">
                <a:effectLst/>
                <a:latin typeface="Bahnschrift" panose="020B0502040204020203" pitchFamily="34" charset="0"/>
              </a:rPr>
              <a:t>Inter Company Analysis Of </a:t>
            </a:r>
          </a:p>
          <a:p>
            <a:pPr>
              <a:lnSpc>
                <a:spcPct val="100000"/>
              </a:lnSpc>
            </a:pPr>
            <a:r>
              <a:rPr lang="en-US" sz="4000" b="1" dirty="0">
                <a:effectLst/>
                <a:latin typeface="Bahnschrift" panose="020B0502040204020203" pitchFamily="34" charset="0"/>
              </a:rPr>
              <a:t>Oil And Gas Industry</a:t>
            </a:r>
          </a:p>
          <a:p>
            <a:endParaRPr lang="en-US" sz="3600" b="1" dirty="0">
              <a:effectLst/>
              <a:latin typeface="Bahnschrift" panose="020B0502040204020203" pitchFamily="34" charset="0"/>
            </a:endParaRPr>
          </a:p>
          <a:p>
            <a:r>
              <a:rPr lang="en-US" sz="3600" b="1" dirty="0">
                <a:effectLst/>
                <a:latin typeface="Bahnschrift" panose="020B0502040204020203" pitchFamily="34" charset="0"/>
              </a:rPr>
              <a:t>Guided by : </a:t>
            </a:r>
            <a:r>
              <a:rPr lang="en-US" sz="3600" dirty="0">
                <a:effectLst/>
                <a:latin typeface="Bahnschrift" panose="020B0502040204020203" pitchFamily="34" charset="0"/>
              </a:rPr>
              <a:t>Prof. Krunal </a:t>
            </a:r>
            <a:r>
              <a:rPr lang="en-US" sz="3600" dirty="0" err="1">
                <a:effectLst/>
                <a:latin typeface="Bahnschrift" panose="020B0502040204020203" pitchFamily="34" charset="0"/>
              </a:rPr>
              <a:t>Damania</a:t>
            </a:r>
            <a:endParaRPr lang="en-US" sz="3600" dirty="0">
              <a:effectLst/>
              <a:latin typeface="Bahnschrift" panose="020B0502040204020203" pitchFamily="34" charset="0"/>
            </a:endParaRPr>
          </a:p>
        </p:txBody>
      </p:sp>
      <p:pic>
        <p:nvPicPr>
          <p:cNvPr id="5122" name="Picture 2" descr="Calculator Icon PNG Images, Vectors Free Download - Pngtree">
            <a:extLst>
              <a:ext uri="{FF2B5EF4-FFF2-40B4-BE49-F238E27FC236}">
                <a16:creationId xmlns:a16="http://schemas.microsoft.com/office/drawing/2014/main" id="{A61C4A49-B5B2-07C2-7980-98D1CC30520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98684" y="34727"/>
            <a:ext cx="1172213" cy="11722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6145880-9745-B887-64E4-B389CEB6B38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1089612" y="102244"/>
            <a:ext cx="1057808" cy="1037177"/>
          </a:xfrm>
          <a:prstGeom prst="rect">
            <a:avLst/>
          </a:prstGeom>
        </p:spPr>
      </p:pic>
    </p:spTree>
    <p:extLst>
      <p:ext uri="{BB962C8B-B14F-4D97-AF65-F5344CB8AC3E}">
        <p14:creationId xmlns:p14="http://schemas.microsoft.com/office/powerpoint/2010/main" val="15831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1000"/>
                                        <p:tgtEl>
                                          <p:spTgt spid="4"/>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wipe(up)">
                                      <p:cBhvr>
                                        <p:cTn id="16" dur="1000"/>
                                        <p:tgtEl>
                                          <p:spTgt spid="3">
                                            <p:bg/>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up)">
                                      <p:cBhvr>
                                        <p:cTn id="19" dur="1000"/>
                                        <p:tgtEl>
                                          <p:spTgt spid="3">
                                            <p:txEl>
                                              <p:pRg st="1" end="1"/>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10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up)">
                                      <p:cBhvr>
                                        <p:cTn id="25" dur="1000"/>
                                        <p:tgtEl>
                                          <p:spTgt spid="3">
                                            <p:txEl>
                                              <p:pRg st="3" end="3"/>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up)">
                                      <p:cBhvr>
                                        <p:cTn id="28" dur="1000"/>
                                        <p:tgtEl>
                                          <p:spTgt spid="3">
                                            <p:txEl>
                                              <p:pRg st="4" end="4"/>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up)">
                                      <p:cBhvr>
                                        <p:cTn id="31" dur="1000"/>
                                        <p:tgtEl>
                                          <p:spTgt spid="3">
                                            <p:txEl>
                                              <p:pRg st="5" end="5"/>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up)">
                                      <p:cBhvr>
                                        <p:cTn id="34" dur="1000"/>
                                        <p:tgtEl>
                                          <p:spTgt spid="3">
                                            <p:txEl>
                                              <p:pRg st="6" end="6"/>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up)">
                                      <p:cBhvr>
                                        <p:cTn id="37"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9208FE-ACBE-5EF6-0F2C-1A9C1DFB00FB}"/>
              </a:ext>
            </a:extLst>
          </p:cNvPr>
          <p:cNvSpPr txBox="1">
            <a:spLocks/>
          </p:cNvSpPr>
          <p:nvPr/>
        </p:nvSpPr>
        <p:spPr>
          <a:xfrm>
            <a:off x="1410832" y="1295886"/>
            <a:ext cx="9100329" cy="584776"/>
          </a:xfrm>
          <a:prstGeom prst="rect">
            <a:avLst/>
          </a:prstGeom>
          <a:ln/>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3200" b="1" dirty="0">
                <a:effectLst/>
                <a:latin typeface="Bahnschrift" panose="020B0502040204020203" pitchFamily="34" charset="0"/>
              </a:rPr>
              <a:t>I N T R O D U C T I O N   O F    C O M P A N Y </a:t>
            </a:r>
          </a:p>
        </p:txBody>
      </p:sp>
      <p:sp>
        <p:nvSpPr>
          <p:cNvPr id="5" name="TextBox 4">
            <a:extLst>
              <a:ext uri="{FF2B5EF4-FFF2-40B4-BE49-F238E27FC236}">
                <a16:creationId xmlns:a16="http://schemas.microsoft.com/office/drawing/2014/main" id="{056CF322-AD7C-6156-DE2E-A8C5541A4EA7}"/>
              </a:ext>
            </a:extLst>
          </p:cNvPr>
          <p:cNvSpPr txBox="1"/>
          <p:nvPr/>
        </p:nvSpPr>
        <p:spPr>
          <a:xfrm>
            <a:off x="770021" y="235375"/>
            <a:ext cx="10135402"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3600" b="1" i="0" dirty="0">
                <a:solidFill>
                  <a:schemeClr val="bg1"/>
                </a:solidFill>
                <a:effectLst/>
                <a:latin typeface="Bahnschrift" panose="020B0502040204020203" pitchFamily="34" charset="0"/>
              </a:rPr>
              <a:t>OIL AND NATURAL GAS CORPORATION (ONGC)</a:t>
            </a:r>
            <a:endParaRPr lang="en-IN" sz="3600" b="1" dirty="0">
              <a:solidFill>
                <a:schemeClr val="bg1"/>
              </a:solidFill>
              <a:latin typeface="Bahnschrift" panose="020B0502040204020203" pitchFamily="34" charset="0"/>
            </a:endParaRPr>
          </a:p>
        </p:txBody>
      </p:sp>
      <p:sp>
        <p:nvSpPr>
          <p:cNvPr id="6" name="TextBox 5">
            <a:extLst>
              <a:ext uri="{FF2B5EF4-FFF2-40B4-BE49-F238E27FC236}">
                <a16:creationId xmlns:a16="http://schemas.microsoft.com/office/drawing/2014/main" id="{57F53686-4985-64D7-55FD-9857CDBC1DE7}"/>
              </a:ext>
            </a:extLst>
          </p:cNvPr>
          <p:cNvSpPr txBox="1"/>
          <p:nvPr/>
        </p:nvSpPr>
        <p:spPr>
          <a:xfrm>
            <a:off x="232410" y="2294842"/>
            <a:ext cx="11802428" cy="4462073"/>
          </a:xfrm>
          <a:prstGeom prst="rect">
            <a:avLst/>
          </a:prstGeom>
          <a:solidFill>
            <a:schemeClr val="accent5">
              <a:lumMod val="40000"/>
              <a:lumOff val="60000"/>
            </a:schemeClr>
          </a:solidFill>
        </p:spPr>
        <p:txBody>
          <a:bodyPr wrap="square">
            <a:spAutoFit/>
          </a:bodyPr>
          <a:lstStyle/>
          <a:p>
            <a:pPr marL="285750" indent="-285750">
              <a:lnSpc>
                <a:spcPct val="107000"/>
              </a:lnSpc>
              <a:spcAft>
                <a:spcPts val="800"/>
              </a:spcAft>
              <a:buFont typeface="Wingdings" panose="05000000000000000000" pitchFamily="2" charset="2"/>
              <a:buChar char="q"/>
            </a:pPr>
            <a:r>
              <a:rPr lang="en-IN" sz="2000" b="1" kern="100" dirty="0">
                <a:effectLst/>
                <a:latin typeface="Bahnschrift" panose="020B0502040204020203" pitchFamily="34" charset="0"/>
                <a:ea typeface="Calibri" panose="020F0502020204030204" pitchFamily="34" charset="0"/>
                <a:cs typeface="Times New Roman" panose="02020603050405020304" pitchFamily="18" charset="0"/>
              </a:rPr>
              <a:t>The Oil and Natural Gas Corporation Limited (ONGC) </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is an Indian </a:t>
            </a:r>
            <a:r>
              <a:rPr lang="en-IN" sz="2000" strike="noStrike" kern="100" dirty="0">
                <a:effectLst/>
                <a:latin typeface="Bahnschrift" panose="020B0502040204020203" pitchFamily="34" charset="0"/>
                <a:ea typeface="Calibri" panose="020F0502020204030204" pitchFamily="34" charset="0"/>
                <a:cs typeface="Times New Roman" panose="02020603050405020304" pitchFamily="18" charset="0"/>
                <a:hlinkClick r:id="rId2" tooltip="Public Sector Undertakings in India">
                  <a:extLst>
                    <a:ext uri="{A12FA001-AC4F-418D-AE19-62706E023703}">
                      <ahyp:hlinkClr xmlns:ahyp="http://schemas.microsoft.com/office/drawing/2018/hyperlinkcolor" val="tx"/>
                    </a:ext>
                  </a:extLst>
                </a:hlinkClick>
              </a:rPr>
              <a:t>central public sector undertaking</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 under the </a:t>
            </a:r>
            <a:r>
              <a:rPr lang="en-IN" sz="2000" strike="noStrike" kern="100" dirty="0">
                <a:effectLst/>
                <a:latin typeface="Bahnschrift" panose="020B0502040204020203" pitchFamily="34" charset="0"/>
                <a:ea typeface="Calibri" panose="020F0502020204030204" pitchFamily="34" charset="0"/>
                <a:cs typeface="Times New Roman" panose="02020603050405020304" pitchFamily="18" charset="0"/>
                <a:hlinkClick r:id="rId3" tooltip="Ownership">
                  <a:extLst>
                    <a:ext uri="{A12FA001-AC4F-418D-AE19-62706E023703}">
                      <ahyp:hlinkClr xmlns:ahyp="http://schemas.microsoft.com/office/drawing/2018/hyperlinkcolor" val="tx"/>
                    </a:ext>
                  </a:extLst>
                </a:hlinkClick>
              </a:rPr>
              <a:t>ownership</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 of </a:t>
            </a:r>
            <a:r>
              <a:rPr lang="en-IN" sz="2000" strike="noStrike" kern="100" dirty="0">
                <a:effectLst/>
                <a:latin typeface="Bahnschrift" panose="020B0502040204020203" pitchFamily="34" charset="0"/>
                <a:ea typeface="Calibri" panose="020F0502020204030204" pitchFamily="34" charset="0"/>
                <a:cs typeface="Times New Roman" panose="02020603050405020304" pitchFamily="18" charset="0"/>
                <a:hlinkClick r:id="rId4" tooltip="Ministry of Petroleum and Natural Gas">
                  <a:extLst>
                    <a:ext uri="{A12FA001-AC4F-418D-AE19-62706E023703}">
                      <ahyp:hlinkClr xmlns:ahyp="http://schemas.microsoft.com/office/drawing/2018/hyperlinkcolor" val="tx"/>
                    </a:ext>
                  </a:extLst>
                </a:hlinkClick>
              </a:rPr>
              <a:t>Ministry of Petroleum and Natural Gas</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 </a:t>
            </a:r>
            <a:r>
              <a:rPr lang="en-IN" sz="2000" strike="noStrike" kern="100" dirty="0">
                <a:effectLst/>
                <a:latin typeface="Bahnschrift" panose="020B0502040204020203" pitchFamily="34" charset="0"/>
                <a:ea typeface="Calibri" panose="020F0502020204030204" pitchFamily="34" charset="0"/>
                <a:cs typeface="Times New Roman" panose="02020603050405020304" pitchFamily="18" charset="0"/>
                <a:hlinkClick r:id="rId5" tooltip="Government of India">
                  <a:extLst>
                    <a:ext uri="{A12FA001-AC4F-418D-AE19-62706E023703}">
                      <ahyp:hlinkClr xmlns:ahyp="http://schemas.microsoft.com/office/drawing/2018/hyperlinkcolor" val="tx"/>
                    </a:ext>
                  </a:extLst>
                </a:hlinkClick>
              </a:rPr>
              <a:t>Government of India</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IN" sz="20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It is the largest government-owned-oil and gas explorer and producer in the country and produces around 70% of India's domestic production of </a:t>
            </a:r>
            <a:r>
              <a:rPr lang="en-IN" sz="2000" strike="noStrike" kern="100" dirty="0">
                <a:effectLst/>
                <a:latin typeface="Bahnschrift" panose="020B0502040204020203" pitchFamily="34" charset="0"/>
                <a:ea typeface="Calibri" panose="020F0502020204030204" pitchFamily="34" charset="0"/>
                <a:cs typeface="Times New Roman" panose="02020603050405020304" pitchFamily="18" charset="0"/>
                <a:hlinkClick r:id="rId6" tooltip="Petroleum">
                  <a:extLst>
                    <a:ext uri="{A12FA001-AC4F-418D-AE19-62706E023703}">
                      <ahyp:hlinkClr xmlns:ahyp="http://schemas.microsoft.com/office/drawing/2018/hyperlinkcolor" val="tx"/>
                    </a:ext>
                  </a:extLst>
                </a:hlinkClick>
              </a:rPr>
              <a:t>crude oil</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 and around 84% of </a:t>
            </a:r>
            <a:r>
              <a:rPr lang="en-IN" sz="2000" strike="noStrike" kern="100" dirty="0">
                <a:effectLst/>
                <a:latin typeface="Bahnschrift" panose="020B0502040204020203" pitchFamily="34" charset="0"/>
                <a:ea typeface="Calibri" panose="020F0502020204030204" pitchFamily="34" charset="0"/>
                <a:cs typeface="Times New Roman" panose="02020603050405020304" pitchFamily="18" charset="0"/>
                <a:hlinkClick r:id="rId7" tooltip="Natural gas">
                  <a:extLst>
                    <a:ext uri="{A12FA001-AC4F-418D-AE19-62706E023703}">
                      <ahyp:hlinkClr xmlns:ahyp="http://schemas.microsoft.com/office/drawing/2018/hyperlinkcolor" val="tx"/>
                    </a:ext>
                  </a:extLst>
                </a:hlinkClick>
              </a:rPr>
              <a:t>natural gas</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 ONGC's operations include conventional exploration and production, refining and progressive development of alternate energy sources like coal-bed methane and shale gas. </a:t>
            </a:r>
          </a:p>
          <a:p>
            <a:pPr>
              <a:lnSpc>
                <a:spcPct val="107000"/>
              </a:lnSpc>
              <a:spcAft>
                <a:spcPts val="800"/>
              </a:spcAft>
            </a:pPr>
            <a:endParaRPr lang="en-IN" sz="2000" kern="100" dirty="0">
              <a:effectLst/>
              <a:latin typeface="Bahnschrift" panose="020B0502040204020203"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IN" sz="2000" kern="100" dirty="0" err="1">
                <a:effectLst/>
                <a:latin typeface="Bahnschrift" panose="020B0502040204020203" pitchFamily="34" charset="0"/>
                <a:ea typeface="Calibri" panose="020F0502020204030204" pitchFamily="34" charset="0"/>
                <a:cs typeface="Times New Roman" panose="02020603050405020304" pitchFamily="18" charset="0"/>
              </a:rPr>
              <a:t>Maharatna</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 ONGC is the largest crude oil and natural gas Company in India, contributing around 71% to Indian domestic production. Crude oil is the raw material used by downstream companies like IOC, BPCL, HPCL and MRPL (Last two are subsidiaries of ONGC) to produce petroleum products like Petrol, Diesel, Kerosene, Naphtha, and Cooking Gas LPG.</a:t>
            </a:r>
          </a:p>
        </p:txBody>
      </p:sp>
      <p:pic>
        <p:nvPicPr>
          <p:cNvPr id="8" name="Picture 7">
            <a:extLst>
              <a:ext uri="{FF2B5EF4-FFF2-40B4-BE49-F238E27FC236}">
                <a16:creationId xmlns:a16="http://schemas.microsoft.com/office/drawing/2014/main" id="{F6971D58-ABAE-A824-81FE-BC72BA0FE55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1158538" y="101084"/>
            <a:ext cx="765179" cy="765179"/>
          </a:xfrm>
          <a:prstGeom prst="rect">
            <a:avLst/>
          </a:prstGeom>
        </p:spPr>
      </p:pic>
      <p:sp>
        <p:nvSpPr>
          <p:cNvPr id="9" name="TextBox 8">
            <a:extLst>
              <a:ext uri="{FF2B5EF4-FFF2-40B4-BE49-F238E27FC236}">
                <a16:creationId xmlns:a16="http://schemas.microsoft.com/office/drawing/2014/main" id="{910C9646-DE29-121B-1B32-D6822F2004C1}"/>
              </a:ext>
            </a:extLst>
          </p:cNvPr>
          <p:cNvSpPr txBox="1"/>
          <p:nvPr/>
        </p:nvSpPr>
        <p:spPr>
          <a:xfrm>
            <a:off x="11158538" y="8509754"/>
            <a:ext cx="876300" cy="923330"/>
          </a:xfrm>
          <a:prstGeom prst="rect">
            <a:avLst/>
          </a:prstGeom>
          <a:noFill/>
        </p:spPr>
        <p:txBody>
          <a:bodyPr wrap="square" rtlCol="0">
            <a:spAutoFit/>
          </a:bodyPr>
          <a:lstStyle/>
          <a:p>
            <a:r>
              <a:rPr lang="en-IN" sz="900">
                <a:hlinkClick r:id="rId9" tooltip="https://en.wikipedia.org/wiki/Oil_and_Natural_Gas_Corporation"/>
              </a:rPr>
              <a:t>This Photo</a:t>
            </a:r>
            <a:r>
              <a:rPr lang="en-IN" sz="900"/>
              <a:t> by Unknown Author is licensed under </a:t>
            </a:r>
            <a:r>
              <a:rPr lang="en-IN" sz="900">
                <a:hlinkClick r:id="rId10" tooltip="https://creativecommons.org/licenses/by-sa/3.0/"/>
              </a:rPr>
              <a:t>CC BY-SA</a:t>
            </a:r>
            <a:endParaRPr lang="en-IN" sz="900"/>
          </a:p>
        </p:txBody>
      </p:sp>
    </p:spTree>
    <p:extLst>
      <p:ext uri="{BB962C8B-B14F-4D97-AF65-F5344CB8AC3E}">
        <p14:creationId xmlns:p14="http://schemas.microsoft.com/office/powerpoint/2010/main" val="1058324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ppt_x"/>
                                          </p:val>
                                        </p:tav>
                                        <p:tav tm="100000">
                                          <p:val>
                                            <p:strVal val="#ppt_x"/>
                                          </p:val>
                                        </p:tav>
                                      </p:tavLst>
                                    </p:anim>
                                    <p:anim calcmode="lin" valueType="num">
                                      <p:cBhvr additive="base">
                                        <p:cTn id="17"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96B16-6F43-8AE5-673C-3AD43D5BA7BE}"/>
              </a:ext>
            </a:extLst>
          </p:cNvPr>
          <p:cNvSpPr txBox="1"/>
          <p:nvPr/>
        </p:nvSpPr>
        <p:spPr>
          <a:xfrm>
            <a:off x="0" y="0"/>
            <a:ext cx="7530388" cy="461665"/>
          </a:xfrm>
          <a:prstGeom prst="rect">
            <a:avLst/>
          </a:prstGeom>
          <a:noFill/>
        </p:spPr>
        <p:txBody>
          <a:bodyPr wrap="square" rtlCol="0">
            <a:spAutoFit/>
          </a:bodyPr>
          <a:lstStyle/>
          <a:p>
            <a:r>
              <a:rPr lang="en-US" sz="2400" b="1" i="0" dirty="0">
                <a:solidFill>
                  <a:srgbClr val="202124"/>
                </a:solidFill>
                <a:effectLst/>
                <a:latin typeface="Bahnschrift" panose="020B0502040204020203" pitchFamily="34" charset="0"/>
              </a:rPr>
              <a:t>OIL AND NATURAL GAS CORPORATION (ONGC)</a:t>
            </a:r>
            <a:endParaRPr lang="en-IN" sz="2400" b="1" dirty="0">
              <a:solidFill>
                <a:schemeClr val="bg1"/>
              </a:solidFill>
              <a:latin typeface="Bahnschrift" panose="020B0502040204020203" pitchFamily="34" charset="0"/>
            </a:endParaRPr>
          </a:p>
        </p:txBody>
      </p:sp>
      <p:sp>
        <p:nvSpPr>
          <p:cNvPr id="4" name="Title 1">
            <a:extLst>
              <a:ext uri="{FF2B5EF4-FFF2-40B4-BE49-F238E27FC236}">
                <a16:creationId xmlns:a16="http://schemas.microsoft.com/office/drawing/2014/main" id="{5DDC2221-B9B1-8B3D-0DCE-BB20C15C3310}"/>
              </a:ext>
            </a:extLst>
          </p:cNvPr>
          <p:cNvSpPr txBox="1">
            <a:spLocks/>
          </p:cNvSpPr>
          <p:nvPr/>
        </p:nvSpPr>
        <p:spPr>
          <a:xfrm>
            <a:off x="410528" y="1223070"/>
            <a:ext cx="11186160" cy="751840"/>
          </a:xfrm>
          <a:prstGeom prst="rect">
            <a:avLst/>
          </a:prstGeom>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4800" b="1">
                <a:effectLst/>
                <a:latin typeface="Bahnschrift" panose="020B0502040204020203" pitchFamily="34" charset="0"/>
              </a:rPr>
              <a:t>A C T U A L  VS  F O R E C A S T S</a:t>
            </a:r>
            <a:endParaRPr lang="en-IN" sz="4800" b="1" dirty="0">
              <a:effectLst/>
              <a:latin typeface="Bahnschrift" panose="020B0502040204020203" pitchFamily="34" charset="0"/>
            </a:endParaRPr>
          </a:p>
        </p:txBody>
      </p:sp>
      <p:graphicFrame>
        <p:nvGraphicFramePr>
          <p:cNvPr id="7" name="Chart 6">
            <a:extLst>
              <a:ext uri="{FF2B5EF4-FFF2-40B4-BE49-F238E27FC236}">
                <a16:creationId xmlns:a16="http://schemas.microsoft.com/office/drawing/2014/main" id="{BB26E580-6175-0D96-92A3-26FC9A720820}"/>
              </a:ext>
            </a:extLst>
          </p:cNvPr>
          <p:cNvGraphicFramePr>
            <a:graphicFrameLocks/>
          </p:cNvGraphicFramePr>
          <p:nvPr>
            <p:extLst>
              <p:ext uri="{D42A27DB-BD31-4B8C-83A1-F6EECF244321}">
                <p14:modId xmlns:p14="http://schemas.microsoft.com/office/powerpoint/2010/main" val="4168168229"/>
              </p:ext>
            </p:extLst>
          </p:nvPr>
        </p:nvGraphicFramePr>
        <p:xfrm>
          <a:off x="82549" y="2331719"/>
          <a:ext cx="5756977" cy="38233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D4ACE53-F1BA-D905-CD66-2B38891C79AB}"/>
              </a:ext>
            </a:extLst>
          </p:cNvPr>
          <p:cNvGraphicFramePr>
            <a:graphicFrameLocks/>
          </p:cNvGraphicFramePr>
          <p:nvPr>
            <p:extLst>
              <p:ext uri="{D42A27DB-BD31-4B8C-83A1-F6EECF244321}">
                <p14:modId xmlns:p14="http://schemas.microsoft.com/office/powerpoint/2010/main" val="2031587686"/>
              </p:ext>
            </p:extLst>
          </p:nvPr>
        </p:nvGraphicFramePr>
        <p:xfrm>
          <a:off x="5937885" y="2331718"/>
          <a:ext cx="6171566" cy="3823375"/>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9AA1A244-7481-C727-9273-9EBB9454804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1158538" y="101084"/>
            <a:ext cx="765179" cy="765179"/>
          </a:xfrm>
          <a:prstGeom prst="rect">
            <a:avLst/>
          </a:prstGeom>
        </p:spPr>
      </p:pic>
      <p:sp>
        <p:nvSpPr>
          <p:cNvPr id="10" name="TextBox 9">
            <a:extLst>
              <a:ext uri="{FF2B5EF4-FFF2-40B4-BE49-F238E27FC236}">
                <a16:creationId xmlns:a16="http://schemas.microsoft.com/office/drawing/2014/main" id="{E34A7FE0-07C2-19DC-02FA-1FBF93CA6C39}"/>
              </a:ext>
            </a:extLst>
          </p:cNvPr>
          <p:cNvSpPr txBox="1"/>
          <p:nvPr/>
        </p:nvSpPr>
        <p:spPr>
          <a:xfrm>
            <a:off x="11158538" y="8509754"/>
            <a:ext cx="876300" cy="923330"/>
          </a:xfrm>
          <a:prstGeom prst="rect">
            <a:avLst/>
          </a:prstGeom>
          <a:noFill/>
        </p:spPr>
        <p:txBody>
          <a:bodyPr wrap="square" rtlCol="0">
            <a:spAutoFit/>
          </a:bodyPr>
          <a:lstStyle/>
          <a:p>
            <a:r>
              <a:rPr lang="en-IN" sz="900">
                <a:hlinkClick r:id="rId5" tooltip="https://en.wikipedia.org/wiki/Oil_and_Natural_Gas_Corporation"/>
              </a:rPr>
              <a:t>This Photo</a:t>
            </a:r>
            <a:r>
              <a:rPr lang="en-IN" sz="900"/>
              <a:t> by Unknown Author is licensed under </a:t>
            </a:r>
            <a:r>
              <a:rPr lang="en-IN" sz="900">
                <a:hlinkClick r:id="rId6" tooltip="https://creativecommons.org/licenses/by-sa/3.0/"/>
              </a:rPr>
              <a:t>CC BY-SA</a:t>
            </a:r>
            <a:endParaRPr lang="en-IN" sz="900"/>
          </a:p>
        </p:txBody>
      </p:sp>
    </p:spTree>
    <p:extLst>
      <p:ext uri="{BB962C8B-B14F-4D97-AF65-F5344CB8AC3E}">
        <p14:creationId xmlns:p14="http://schemas.microsoft.com/office/powerpoint/2010/main" val="255888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25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7" grpId="0">
        <p:bldAsOne/>
      </p:bldGraphic>
      <p:bldGraphic spid="8"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C97F2-8A1D-24A8-A356-50EDC0AF0C34}"/>
              </a:ext>
            </a:extLst>
          </p:cNvPr>
          <p:cNvSpPr txBox="1"/>
          <p:nvPr/>
        </p:nvSpPr>
        <p:spPr>
          <a:xfrm>
            <a:off x="594802" y="156124"/>
            <a:ext cx="10741981" cy="584775"/>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IN" sz="3200" b="1" dirty="0">
                <a:latin typeface="Bahnschrift" panose="020B0502040204020203" pitchFamily="34" charset="0"/>
              </a:rPr>
              <a:t>HINDUSTAN PETROLEUM CORPORATION LIMITED (HPCL)</a:t>
            </a:r>
          </a:p>
        </p:txBody>
      </p:sp>
      <p:sp>
        <p:nvSpPr>
          <p:cNvPr id="3" name="Title 1">
            <a:extLst>
              <a:ext uri="{FF2B5EF4-FFF2-40B4-BE49-F238E27FC236}">
                <a16:creationId xmlns:a16="http://schemas.microsoft.com/office/drawing/2014/main" id="{E2042160-D3AB-D27B-5431-7FE68A4ADA6E}"/>
              </a:ext>
            </a:extLst>
          </p:cNvPr>
          <p:cNvSpPr txBox="1">
            <a:spLocks/>
          </p:cNvSpPr>
          <p:nvPr/>
        </p:nvSpPr>
        <p:spPr>
          <a:xfrm>
            <a:off x="1475172" y="1086811"/>
            <a:ext cx="9382219" cy="599946"/>
          </a:xfrm>
          <a:prstGeom prst="rect">
            <a:avLst/>
          </a:prstGeom>
          <a:ln/>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3600" b="1" dirty="0">
                <a:effectLst/>
                <a:latin typeface="Bahnschrift" panose="020B0502040204020203" pitchFamily="34" charset="0"/>
              </a:rPr>
              <a:t>I N T R O D U C T I O N   O F   C O M P A N Y </a:t>
            </a:r>
          </a:p>
        </p:txBody>
      </p:sp>
      <p:sp>
        <p:nvSpPr>
          <p:cNvPr id="7" name="TextBox 6">
            <a:extLst>
              <a:ext uri="{FF2B5EF4-FFF2-40B4-BE49-F238E27FC236}">
                <a16:creationId xmlns:a16="http://schemas.microsoft.com/office/drawing/2014/main" id="{22A2195C-518C-AD72-C008-6CD8096318E5}"/>
              </a:ext>
            </a:extLst>
          </p:cNvPr>
          <p:cNvSpPr txBox="1"/>
          <p:nvPr/>
        </p:nvSpPr>
        <p:spPr>
          <a:xfrm>
            <a:off x="129540" y="1861440"/>
            <a:ext cx="11932919" cy="5172698"/>
          </a:xfrm>
          <a:prstGeom prst="rect">
            <a:avLst/>
          </a:prstGeom>
          <a:solidFill>
            <a:schemeClr val="accent5">
              <a:lumMod val="40000"/>
              <a:lumOff val="60000"/>
            </a:schemeClr>
          </a:solidFill>
        </p:spPr>
        <p:txBody>
          <a:bodyPr wrap="square">
            <a:spAutoFit/>
          </a:bodyPr>
          <a:lstStyle/>
          <a:p>
            <a:pPr marL="285750" indent="-285750">
              <a:lnSpc>
                <a:spcPct val="115000"/>
              </a:lnSpc>
              <a:spcAft>
                <a:spcPts val="1000"/>
              </a:spcAft>
              <a:buFont typeface="Wingdings" panose="05000000000000000000" pitchFamily="2" charset="2"/>
              <a:buChar char="q"/>
            </a:pPr>
            <a:r>
              <a:rPr lang="en-US" b="1"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Hindustan Petroleum  Corporation Limited</a:t>
            </a: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 (</a:t>
            </a:r>
            <a:r>
              <a:rPr lang="en-US" b="1"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HPCL</a:t>
            </a: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 is a </a:t>
            </a:r>
            <a:r>
              <a:rPr lang="en-US" dirty="0">
                <a:solidFill>
                  <a:srgbClr val="000000"/>
                </a:solidFill>
                <a:effectLst/>
                <a:latin typeface="Bahnschrift" panose="020B0502040204020203" pitchFamily="34" charset="0"/>
                <a:ea typeface="Calibri" panose="020F0502020204030204" pitchFamily="34" charset="0"/>
                <a:cs typeface="Times New Roman" panose="02020603050405020304" pitchFamily="18" charset="0"/>
              </a:rPr>
              <a:t>subsidiary</a:t>
            </a: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 of </a:t>
            </a:r>
            <a:r>
              <a:rPr lang="en-US" dirty="0">
                <a:solidFill>
                  <a:srgbClr val="000000"/>
                </a:solidFill>
                <a:effectLst/>
                <a:latin typeface="Bahnschrift" panose="020B0502040204020203" pitchFamily="34" charset="0"/>
                <a:ea typeface="Calibri" panose="020F0502020204030204" pitchFamily="34" charset="0"/>
                <a:cs typeface="Times New Roman" panose="02020603050405020304" pitchFamily="18" charset="0"/>
              </a:rPr>
              <a:t>Oil and Natural Gas Corporation</a:t>
            </a: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 (ONGC) which is in turn under the </a:t>
            </a:r>
            <a:r>
              <a:rPr lang="en-US" dirty="0">
                <a:solidFill>
                  <a:srgbClr val="000000"/>
                </a:solidFill>
                <a:effectLst/>
                <a:latin typeface="Bahnschrift" panose="020B0502040204020203" pitchFamily="34" charset="0"/>
                <a:ea typeface="Calibri" panose="020F0502020204030204" pitchFamily="34" charset="0"/>
                <a:cs typeface="Times New Roman" panose="02020603050405020304" pitchFamily="18" charset="0"/>
              </a:rPr>
              <a:t>ownership</a:t>
            </a: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 of the </a:t>
            </a:r>
            <a:r>
              <a:rPr lang="en-US" dirty="0">
                <a:solidFill>
                  <a:srgbClr val="000000"/>
                </a:solidFill>
                <a:effectLst/>
                <a:latin typeface="Bahnschrift" panose="020B0502040204020203" pitchFamily="34" charset="0"/>
                <a:ea typeface="Calibri" panose="020F0502020204030204" pitchFamily="34" charset="0"/>
                <a:cs typeface="Times New Roman" panose="02020603050405020304" pitchFamily="18" charset="0"/>
              </a:rPr>
              <a:t>Ministry of Petroleum and Natural Gas</a:t>
            </a: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 </a:t>
            </a:r>
            <a:r>
              <a:rPr lang="en-US" dirty="0">
                <a:solidFill>
                  <a:srgbClr val="000000"/>
                </a:solidFill>
                <a:effectLst/>
                <a:latin typeface="Bahnschrift" panose="020B0502040204020203" pitchFamily="34" charset="0"/>
                <a:ea typeface="Calibri" panose="020F0502020204030204" pitchFamily="34" charset="0"/>
                <a:cs typeface="Times New Roman" panose="02020603050405020304" pitchFamily="18" charset="0"/>
              </a:rPr>
              <a:t>Government of India</a:t>
            </a: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 On 24 October 2019, it became a </a:t>
            </a:r>
            <a:r>
              <a:rPr lang="en-US" dirty="0" err="1">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Maharatna</a:t>
            </a: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 (PSU). </a:t>
            </a:r>
          </a:p>
          <a:p>
            <a:pPr>
              <a:lnSpc>
                <a:spcPct val="115000"/>
              </a:lnSpc>
              <a:spcAft>
                <a:spcPts val="1000"/>
              </a:spcAft>
            </a:pPr>
            <a:endParaRPr lang="en-IN" dirty="0">
              <a:effectLst/>
              <a:latin typeface="Bahnschrift" panose="020B0502040204020203" pitchFamily="34" charset="0"/>
              <a:ea typeface="Calibri" panose="020F0502020204030204" pitchFamily="34" charset="0"/>
              <a:cs typeface="Times New Roman" panose="02020603050405020304" pitchFamily="18" charset="0"/>
            </a:endParaRPr>
          </a:p>
          <a:p>
            <a:pPr marL="285750" indent="-285750">
              <a:lnSpc>
                <a:spcPct val="115000"/>
              </a:lnSpc>
              <a:spcAft>
                <a:spcPts val="1000"/>
              </a:spcAft>
              <a:buFont typeface="Wingdings" panose="05000000000000000000" pitchFamily="2" charset="2"/>
              <a:buChar char="q"/>
            </a:pP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HPCL was established in 1974 as a wholly-owned subsidiary of the Oil and Natural Gas Corporation (ONGC). It was incorporated under the Indian Companies Act 1913 and nationalized in 1974. HPCL was a government-owned company until the government of India sold a majority stake in the company to Oil and Natural Gas Corporation (ONGC) in 2017. ONGC currently holds a majority stake in HPCL. HPCL is primarily engaged in the downstream sector of the oil and gas industry. It operates in various segments, including refining, marketing, and distribution of petroleum and petroleum-related products. </a:t>
            </a:r>
          </a:p>
          <a:p>
            <a:pPr>
              <a:lnSpc>
                <a:spcPct val="115000"/>
              </a:lnSpc>
              <a:spcAft>
                <a:spcPts val="1000"/>
              </a:spcAft>
            </a:pPr>
            <a:endParaRPr lang="en-IN" dirty="0">
              <a:effectLst/>
              <a:latin typeface="Bahnschrift" panose="020B0502040204020203" pitchFamily="34" charset="0"/>
              <a:ea typeface="Calibri" panose="020F0502020204030204" pitchFamily="34" charset="0"/>
              <a:cs typeface="Times New Roman" panose="02020603050405020304" pitchFamily="18" charset="0"/>
            </a:endParaRPr>
          </a:p>
          <a:p>
            <a:pPr marL="285750" indent="-285750">
              <a:lnSpc>
                <a:spcPct val="115000"/>
              </a:lnSpc>
              <a:spcAft>
                <a:spcPts val="1000"/>
              </a:spcAft>
              <a:buFont typeface="Wingdings" panose="05000000000000000000" pitchFamily="2" charset="2"/>
              <a:buChar char="q"/>
            </a:pP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HPCL sells various petroleum products such as petrol, diesel, LPG, aviation turbine fuel, lubricants, and more.</a:t>
            </a:r>
            <a:r>
              <a:rPr lang="en-US" dirty="0">
                <a:solidFill>
                  <a:srgbClr val="374151"/>
                </a:solidFill>
                <a:effectLst/>
                <a:latin typeface="Bahnschrift" panose="020B0502040204020203" pitchFamily="34" charset="0"/>
                <a:ea typeface="Calibri" panose="020F0502020204030204" pitchFamily="34" charset="0"/>
                <a:cs typeface="Times New Roman" panose="02020603050405020304" pitchFamily="18" charset="0"/>
              </a:rPr>
              <a:t> </a:t>
            </a:r>
            <a:r>
              <a:rPr lang="en-US" dirty="0">
                <a:solidFill>
                  <a:srgbClr val="202122"/>
                </a:solidFill>
                <a:effectLst/>
                <a:latin typeface="Bahnschrift" panose="020B0502040204020203" pitchFamily="34" charset="0"/>
                <a:ea typeface="Calibri" panose="020F0502020204030204" pitchFamily="34" charset="0"/>
                <a:cs typeface="Times New Roman" panose="02020603050405020304" pitchFamily="18" charset="0"/>
              </a:rPr>
              <a:t>It has ventured into areas such as petrochemicals and natural gas exploration and production.</a:t>
            </a:r>
            <a:endParaRPr lang="en-IN" dirty="0">
              <a:effectLst/>
              <a:latin typeface="Bahnschrift" panose="020B0502040204020203"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solidFill>
                  <a:srgbClr val="202122"/>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Hindustan Petroleum Corporation Limited - Crunchbase Investor Profile &amp;  Investments">
            <a:extLst>
              <a:ext uri="{FF2B5EF4-FFF2-40B4-BE49-F238E27FC236}">
                <a16:creationId xmlns:a16="http://schemas.microsoft.com/office/drawing/2014/main" id="{CC85343A-2CB7-41E3-2EE2-C7C7634FD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8396" y="61516"/>
            <a:ext cx="689008" cy="67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572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ppt_x"/>
                                          </p:val>
                                        </p:tav>
                                        <p:tav tm="100000">
                                          <p:val>
                                            <p:strVal val="#ppt_x"/>
                                          </p:val>
                                        </p:tav>
                                      </p:tavLst>
                                    </p:anim>
                                    <p:anim calcmode="lin" valueType="num">
                                      <p:cBhvr additive="base">
                                        <p:cTn id="17"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0C97F2-8A1D-24A8-A356-50EDC0AF0C34}"/>
              </a:ext>
            </a:extLst>
          </p:cNvPr>
          <p:cNvSpPr txBox="1"/>
          <p:nvPr/>
        </p:nvSpPr>
        <p:spPr>
          <a:xfrm>
            <a:off x="0" y="104894"/>
            <a:ext cx="8641080" cy="830997"/>
          </a:xfrm>
          <a:prstGeom prst="rect">
            <a:avLst/>
          </a:prstGeom>
          <a:noFill/>
        </p:spPr>
        <p:txBody>
          <a:bodyPr wrap="square">
            <a:spAutoFit/>
          </a:bodyPr>
          <a:lstStyle/>
          <a:p>
            <a:r>
              <a:rPr lang="en-IN" sz="2400" b="1" dirty="0">
                <a:latin typeface="Bahnschrift" panose="020B0502040204020203" pitchFamily="34" charset="0"/>
              </a:rPr>
              <a:t>HINDUSTAN PETROLEUM CORPORATION LIMITED (HPCL)</a:t>
            </a:r>
          </a:p>
          <a:p>
            <a:endParaRPr lang="en-IN" sz="2400" b="1" dirty="0">
              <a:latin typeface="Bahnschrift" panose="020B0502040204020203" pitchFamily="34" charset="0"/>
            </a:endParaRPr>
          </a:p>
        </p:txBody>
      </p:sp>
      <p:sp>
        <p:nvSpPr>
          <p:cNvPr id="3" name="Title 1">
            <a:extLst>
              <a:ext uri="{FF2B5EF4-FFF2-40B4-BE49-F238E27FC236}">
                <a16:creationId xmlns:a16="http://schemas.microsoft.com/office/drawing/2014/main" id="{80BBF22A-1E3F-D1FC-4437-1BBA5BDD4161}"/>
              </a:ext>
            </a:extLst>
          </p:cNvPr>
          <p:cNvSpPr txBox="1">
            <a:spLocks/>
          </p:cNvSpPr>
          <p:nvPr/>
        </p:nvSpPr>
        <p:spPr>
          <a:xfrm>
            <a:off x="429393" y="977225"/>
            <a:ext cx="11186160" cy="751840"/>
          </a:xfrm>
          <a:prstGeom prst="rect">
            <a:avLst/>
          </a:prstGeom>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4800" b="1">
                <a:effectLst/>
                <a:latin typeface="Bahnschrift" panose="020B0502040204020203" pitchFamily="34" charset="0"/>
              </a:rPr>
              <a:t>A C T U A L  VS  F O R E C A S T S</a:t>
            </a:r>
            <a:endParaRPr lang="en-IN" sz="4800" b="1" dirty="0">
              <a:effectLst/>
              <a:latin typeface="Bahnschrift" panose="020B0502040204020203" pitchFamily="34" charset="0"/>
            </a:endParaRPr>
          </a:p>
        </p:txBody>
      </p:sp>
      <p:graphicFrame>
        <p:nvGraphicFramePr>
          <p:cNvPr id="4" name="Chart 3">
            <a:extLst>
              <a:ext uri="{FF2B5EF4-FFF2-40B4-BE49-F238E27FC236}">
                <a16:creationId xmlns:a16="http://schemas.microsoft.com/office/drawing/2014/main" id="{8335F506-2A6F-DAE7-CA6E-3F13CBC22764}"/>
              </a:ext>
            </a:extLst>
          </p:cNvPr>
          <p:cNvGraphicFramePr>
            <a:graphicFrameLocks/>
          </p:cNvGraphicFramePr>
          <p:nvPr>
            <p:extLst>
              <p:ext uri="{D42A27DB-BD31-4B8C-83A1-F6EECF244321}">
                <p14:modId xmlns:p14="http://schemas.microsoft.com/office/powerpoint/2010/main" val="3685722106"/>
              </p:ext>
            </p:extLst>
          </p:nvPr>
        </p:nvGraphicFramePr>
        <p:xfrm>
          <a:off x="6310145" y="2385735"/>
          <a:ext cx="5635625" cy="349503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5151AB2B-05FB-1E7D-D65E-075B2EB45229}"/>
              </a:ext>
            </a:extLst>
          </p:cNvPr>
          <p:cNvGraphicFramePr>
            <a:graphicFrameLocks/>
          </p:cNvGraphicFramePr>
          <p:nvPr>
            <p:extLst>
              <p:ext uri="{D42A27DB-BD31-4B8C-83A1-F6EECF244321}">
                <p14:modId xmlns:p14="http://schemas.microsoft.com/office/powerpoint/2010/main" val="250549259"/>
              </p:ext>
            </p:extLst>
          </p:nvPr>
        </p:nvGraphicFramePr>
        <p:xfrm>
          <a:off x="325654" y="2385735"/>
          <a:ext cx="5770345" cy="3495039"/>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2" descr="Hindustan Petroleum Corporation Limited - Crunchbase Investor Profile &amp;  Investments">
            <a:extLst>
              <a:ext uri="{FF2B5EF4-FFF2-40B4-BE49-F238E27FC236}">
                <a16:creationId xmlns:a16="http://schemas.microsoft.com/office/drawing/2014/main" id="{F0D02AF7-CBD6-BCE5-6A90-A563A051C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8396" y="61516"/>
            <a:ext cx="689008" cy="67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787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Graphic spid="4" grpId="0">
        <p:bldAsOne/>
      </p:bldGraphic>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7AAA-FB6D-C137-99A8-4657CA97247B}"/>
              </a:ext>
            </a:extLst>
          </p:cNvPr>
          <p:cNvSpPr>
            <a:spLocks noGrp="1"/>
          </p:cNvSpPr>
          <p:nvPr>
            <p:ph type="title" idx="4294967295"/>
          </p:nvPr>
        </p:nvSpPr>
        <p:spPr>
          <a:xfrm>
            <a:off x="406400" y="901827"/>
            <a:ext cx="11379200" cy="712788"/>
          </a:xfrm>
          <a:ln/>
        </p:spPr>
        <p:style>
          <a:lnRef idx="2">
            <a:schemeClr val="accent1"/>
          </a:lnRef>
          <a:fillRef idx="1">
            <a:schemeClr val="lt1"/>
          </a:fillRef>
          <a:effectRef idx="0">
            <a:schemeClr val="accent1"/>
          </a:effectRef>
          <a:fontRef idx="minor">
            <a:schemeClr val="dk1"/>
          </a:fontRef>
        </p:style>
        <p:txBody>
          <a:bodyPr>
            <a:normAutofit/>
          </a:bodyPr>
          <a:lstStyle/>
          <a:p>
            <a:r>
              <a:rPr lang="en-IN" b="1" dirty="0">
                <a:effectLst/>
                <a:latin typeface="Bahnschrift" panose="020B0502040204020203" pitchFamily="34" charset="0"/>
              </a:rPr>
              <a:t>F I N A N C I A L</a:t>
            </a:r>
            <a:r>
              <a:rPr lang="en-IN" b="1" dirty="0">
                <a:latin typeface="Bahnschrift" panose="020B0502040204020203" pitchFamily="34" charset="0"/>
              </a:rPr>
              <a:t>   R A T I O S   A N A L Y S I S</a:t>
            </a:r>
          </a:p>
        </p:txBody>
      </p:sp>
      <p:pic>
        <p:nvPicPr>
          <p:cNvPr id="4100" name="Picture 4" descr="Bar chart Computer Icons, ups and downs, text, logo, flowchart png | PNGWing">
            <a:extLst>
              <a:ext uri="{FF2B5EF4-FFF2-40B4-BE49-F238E27FC236}">
                <a16:creationId xmlns:a16="http://schemas.microsoft.com/office/drawing/2014/main" id="{730E6FC8-AC7C-C678-51F4-5B71E98C3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241" y="55735"/>
            <a:ext cx="64008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Chart 2">
            <a:extLst>
              <a:ext uri="{FF2B5EF4-FFF2-40B4-BE49-F238E27FC236}">
                <a16:creationId xmlns:a16="http://schemas.microsoft.com/office/drawing/2014/main" id="{FFB6CC2C-32DC-4BBB-9FE7-D0368F0786C8}"/>
              </a:ext>
            </a:extLst>
          </p:cNvPr>
          <p:cNvGraphicFramePr>
            <a:graphicFrameLocks/>
          </p:cNvGraphicFramePr>
          <p:nvPr>
            <p:extLst>
              <p:ext uri="{D42A27DB-BD31-4B8C-83A1-F6EECF244321}">
                <p14:modId xmlns:p14="http://schemas.microsoft.com/office/powerpoint/2010/main" val="3878453091"/>
              </p:ext>
            </p:extLst>
          </p:nvPr>
        </p:nvGraphicFramePr>
        <p:xfrm>
          <a:off x="352156" y="2317331"/>
          <a:ext cx="5332652" cy="38322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A8DEACC4-FE97-9F82-F5FA-CFF63FC1F060}"/>
              </a:ext>
            </a:extLst>
          </p:cNvPr>
          <p:cNvGraphicFramePr>
            <a:graphicFrameLocks/>
          </p:cNvGraphicFramePr>
          <p:nvPr>
            <p:extLst>
              <p:ext uri="{D42A27DB-BD31-4B8C-83A1-F6EECF244321}">
                <p14:modId xmlns:p14="http://schemas.microsoft.com/office/powerpoint/2010/main" val="1938325073"/>
              </p:ext>
            </p:extLst>
          </p:nvPr>
        </p:nvGraphicFramePr>
        <p:xfrm>
          <a:off x="6507194" y="2317331"/>
          <a:ext cx="5258087" cy="38322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75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AsOne/>
      </p:bldGraphic>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4" name="Picture 4" descr="Bar chart Computer Icons, ups and downs, text, logo, flowchart png | PNGWing">
            <a:extLst>
              <a:ext uri="{FF2B5EF4-FFF2-40B4-BE49-F238E27FC236}">
                <a16:creationId xmlns:a16="http://schemas.microsoft.com/office/drawing/2014/main" id="{7A0AF9B5-3D2B-87DA-493F-A3BE82169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241" y="21229"/>
            <a:ext cx="640080" cy="640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Chart 1">
            <a:extLst>
              <a:ext uri="{FF2B5EF4-FFF2-40B4-BE49-F238E27FC236}">
                <a16:creationId xmlns:a16="http://schemas.microsoft.com/office/drawing/2014/main" id="{E2D8E980-D862-DD59-6219-631B2AA2F979}"/>
              </a:ext>
            </a:extLst>
          </p:cNvPr>
          <p:cNvGraphicFramePr>
            <a:graphicFrameLocks/>
          </p:cNvGraphicFramePr>
          <p:nvPr>
            <p:extLst>
              <p:ext uri="{D42A27DB-BD31-4B8C-83A1-F6EECF244321}">
                <p14:modId xmlns:p14="http://schemas.microsoft.com/office/powerpoint/2010/main" val="4192827163"/>
              </p:ext>
            </p:extLst>
          </p:nvPr>
        </p:nvGraphicFramePr>
        <p:xfrm>
          <a:off x="393939" y="211347"/>
          <a:ext cx="5183612" cy="31141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CFDD8722-50DF-4946-8175-60732E08D34A}"/>
              </a:ext>
            </a:extLst>
          </p:cNvPr>
          <p:cNvGraphicFramePr>
            <a:graphicFrameLocks/>
          </p:cNvGraphicFramePr>
          <p:nvPr>
            <p:extLst>
              <p:ext uri="{D42A27DB-BD31-4B8C-83A1-F6EECF244321}">
                <p14:modId xmlns:p14="http://schemas.microsoft.com/office/powerpoint/2010/main" val="2931065868"/>
              </p:ext>
            </p:extLst>
          </p:nvPr>
        </p:nvGraphicFramePr>
        <p:xfrm>
          <a:off x="6095999" y="211346"/>
          <a:ext cx="5247737" cy="31141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37AFCA3A-0CD1-49C6-8734-3D3E190B867D}"/>
              </a:ext>
            </a:extLst>
          </p:cNvPr>
          <p:cNvGraphicFramePr>
            <a:graphicFrameLocks/>
          </p:cNvGraphicFramePr>
          <p:nvPr>
            <p:extLst>
              <p:ext uri="{D42A27DB-BD31-4B8C-83A1-F6EECF244321}">
                <p14:modId xmlns:p14="http://schemas.microsoft.com/office/powerpoint/2010/main" val="616901323"/>
              </p:ext>
            </p:extLst>
          </p:nvPr>
        </p:nvGraphicFramePr>
        <p:xfrm>
          <a:off x="3372928" y="3607369"/>
          <a:ext cx="5646691" cy="303928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2028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Graphic spid="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14E4-0F0E-147D-4C88-F579B1B8E141}"/>
              </a:ext>
            </a:extLst>
          </p:cNvPr>
          <p:cNvSpPr txBox="1">
            <a:spLocks/>
          </p:cNvSpPr>
          <p:nvPr/>
        </p:nvSpPr>
        <p:spPr>
          <a:xfrm>
            <a:off x="510138" y="420172"/>
            <a:ext cx="11223057" cy="765179"/>
          </a:xfrm>
          <a:prstGeom prst="rect">
            <a:avLst/>
          </a:prstGeom>
          <a:ln/>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b="1" dirty="0">
                <a:effectLst/>
                <a:latin typeface="Bahnschrift" panose="020B0502040204020203" pitchFamily="34" charset="0"/>
              </a:rPr>
              <a:t>R A N K I N G S </a:t>
            </a:r>
          </a:p>
        </p:txBody>
      </p:sp>
      <p:graphicFrame>
        <p:nvGraphicFramePr>
          <p:cNvPr id="3" name="Chart 2">
            <a:extLst>
              <a:ext uri="{FF2B5EF4-FFF2-40B4-BE49-F238E27FC236}">
                <a16:creationId xmlns:a16="http://schemas.microsoft.com/office/drawing/2014/main" id="{88975E28-68B9-71DB-3526-DBF0FE0CBC16}"/>
              </a:ext>
            </a:extLst>
          </p:cNvPr>
          <p:cNvGraphicFramePr>
            <a:graphicFrameLocks/>
          </p:cNvGraphicFramePr>
          <p:nvPr>
            <p:extLst>
              <p:ext uri="{D42A27DB-BD31-4B8C-83A1-F6EECF244321}">
                <p14:modId xmlns:p14="http://schemas.microsoft.com/office/powerpoint/2010/main" val="1641840448"/>
              </p:ext>
            </p:extLst>
          </p:nvPr>
        </p:nvGraphicFramePr>
        <p:xfrm>
          <a:off x="6096000" y="3177206"/>
          <a:ext cx="5948412" cy="338722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6819A359-123D-C847-8C77-28A4013B4D18}"/>
              </a:ext>
            </a:extLst>
          </p:cNvPr>
          <p:cNvSpPr txBox="1"/>
          <p:nvPr/>
        </p:nvSpPr>
        <p:spPr>
          <a:xfrm>
            <a:off x="577516" y="1482290"/>
            <a:ext cx="5380522" cy="2862322"/>
          </a:xfrm>
          <a:prstGeom prst="rect">
            <a:avLst/>
          </a:prstGeom>
          <a:solidFill>
            <a:schemeClr val="accent5">
              <a:lumMod val="40000"/>
              <a:lumOff val="60000"/>
            </a:schemeClr>
          </a:solidFill>
        </p:spPr>
        <p:txBody>
          <a:bodyPr wrap="square" rtlCol="0">
            <a:spAutoFit/>
          </a:bodyPr>
          <a:lstStyle/>
          <a:p>
            <a:r>
              <a:rPr lang="en-IN" sz="2000" dirty="0">
                <a:latin typeface="Bahnschrift" panose="020B0502040204020203" pitchFamily="34" charset="0"/>
              </a:rPr>
              <a:t>On the basis of some significant financial ratios we have ranked the five companies. The rankings are: </a:t>
            </a:r>
          </a:p>
          <a:p>
            <a:endParaRPr lang="en-IN" sz="2000" dirty="0">
              <a:latin typeface="Bahnschrift" panose="020B0502040204020203" pitchFamily="34" charset="0"/>
            </a:endParaRPr>
          </a:p>
          <a:p>
            <a:pPr marL="342900" indent="-342900">
              <a:buAutoNum type="arabicParenR"/>
            </a:pPr>
            <a:r>
              <a:rPr lang="en-IN" sz="2000" b="1" dirty="0">
                <a:latin typeface="Bahnschrift" panose="020B0502040204020203" pitchFamily="34" charset="0"/>
              </a:rPr>
              <a:t>Petronet – 1</a:t>
            </a:r>
            <a:r>
              <a:rPr lang="en-IN" sz="2000" b="1" baseline="30000" dirty="0">
                <a:latin typeface="Bahnschrift" panose="020B0502040204020203" pitchFamily="34" charset="0"/>
              </a:rPr>
              <a:t>st</a:t>
            </a:r>
            <a:endParaRPr lang="en-IN" sz="2000" b="1" dirty="0">
              <a:latin typeface="Bahnschrift" panose="020B0502040204020203" pitchFamily="34" charset="0"/>
            </a:endParaRPr>
          </a:p>
          <a:p>
            <a:pPr marL="342900" indent="-342900">
              <a:buAutoNum type="arabicParenR"/>
            </a:pPr>
            <a:r>
              <a:rPr lang="en-IN" sz="2000" b="1" dirty="0">
                <a:latin typeface="Bahnschrift" panose="020B0502040204020203" pitchFamily="34" charset="0"/>
              </a:rPr>
              <a:t>ONGC – 2</a:t>
            </a:r>
            <a:r>
              <a:rPr lang="en-IN" sz="2000" b="1" baseline="30000" dirty="0">
                <a:latin typeface="Bahnschrift" panose="020B0502040204020203" pitchFamily="34" charset="0"/>
              </a:rPr>
              <a:t>nd</a:t>
            </a:r>
            <a:endParaRPr lang="en-IN" sz="2000" b="1" dirty="0">
              <a:latin typeface="Bahnschrift" panose="020B0502040204020203" pitchFamily="34" charset="0"/>
            </a:endParaRPr>
          </a:p>
          <a:p>
            <a:pPr marL="342900" indent="-342900">
              <a:buAutoNum type="arabicParenR"/>
            </a:pPr>
            <a:r>
              <a:rPr lang="en-IN" sz="2000" b="1" dirty="0">
                <a:latin typeface="Bahnschrift" panose="020B0502040204020203" pitchFamily="34" charset="0"/>
              </a:rPr>
              <a:t>IOCL – 3</a:t>
            </a:r>
            <a:r>
              <a:rPr lang="en-IN" sz="2000" b="1" baseline="30000" dirty="0">
                <a:latin typeface="Bahnschrift" panose="020B0502040204020203" pitchFamily="34" charset="0"/>
              </a:rPr>
              <a:t>rd</a:t>
            </a:r>
            <a:endParaRPr lang="en-IN" sz="2000" b="1" dirty="0">
              <a:latin typeface="Bahnschrift" panose="020B0502040204020203" pitchFamily="34" charset="0"/>
            </a:endParaRPr>
          </a:p>
          <a:p>
            <a:pPr marL="342900" indent="-342900">
              <a:buAutoNum type="arabicParenR"/>
            </a:pPr>
            <a:r>
              <a:rPr lang="en-IN" sz="2000" b="1" dirty="0">
                <a:latin typeface="Bahnschrift" panose="020B0502040204020203" pitchFamily="34" charset="0"/>
              </a:rPr>
              <a:t>BPCL- 4</a:t>
            </a:r>
            <a:r>
              <a:rPr lang="en-IN" sz="2000" b="1" baseline="30000" dirty="0">
                <a:latin typeface="Bahnschrift" panose="020B0502040204020203" pitchFamily="34" charset="0"/>
              </a:rPr>
              <a:t>th</a:t>
            </a:r>
            <a:endParaRPr lang="en-IN" sz="2000" b="1" dirty="0">
              <a:latin typeface="Bahnschrift" panose="020B0502040204020203" pitchFamily="34" charset="0"/>
            </a:endParaRPr>
          </a:p>
          <a:p>
            <a:pPr marL="342900" indent="-342900">
              <a:buAutoNum type="arabicParenR"/>
            </a:pPr>
            <a:r>
              <a:rPr lang="en-IN" sz="2000" b="1" dirty="0">
                <a:latin typeface="Bahnschrift" panose="020B0502040204020203" pitchFamily="34" charset="0"/>
              </a:rPr>
              <a:t>HP- 5th</a:t>
            </a:r>
          </a:p>
        </p:txBody>
      </p:sp>
    </p:spTree>
    <p:extLst>
      <p:ext uri="{BB962C8B-B14F-4D97-AF65-F5344CB8AC3E}">
        <p14:creationId xmlns:p14="http://schemas.microsoft.com/office/powerpoint/2010/main" val="287043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10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3" grpId="0">
        <p:bldAsOne/>
      </p:bldGraphic>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814E4-0F0E-147D-4C88-F579B1B8E141}"/>
              </a:ext>
            </a:extLst>
          </p:cNvPr>
          <p:cNvSpPr txBox="1">
            <a:spLocks/>
          </p:cNvSpPr>
          <p:nvPr/>
        </p:nvSpPr>
        <p:spPr>
          <a:xfrm>
            <a:off x="514350" y="237292"/>
            <a:ext cx="11235690" cy="765179"/>
          </a:xfrm>
          <a:prstGeom prst="rect">
            <a:avLst/>
          </a:prstGeom>
          <a:ln/>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b="1" dirty="0">
                <a:effectLst/>
                <a:latin typeface="Bahnschrift" panose="020B0502040204020203" pitchFamily="34" charset="0"/>
              </a:rPr>
              <a:t>C O N C L U S I O N </a:t>
            </a:r>
          </a:p>
        </p:txBody>
      </p:sp>
      <p:sp>
        <p:nvSpPr>
          <p:cNvPr id="4" name="TextBox 3">
            <a:extLst>
              <a:ext uri="{FF2B5EF4-FFF2-40B4-BE49-F238E27FC236}">
                <a16:creationId xmlns:a16="http://schemas.microsoft.com/office/drawing/2014/main" id="{088737EA-EF09-82AD-03AB-998351FB3A3B}"/>
              </a:ext>
            </a:extLst>
          </p:cNvPr>
          <p:cNvSpPr txBox="1"/>
          <p:nvPr/>
        </p:nvSpPr>
        <p:spPr>
          <a:xfrm>
            <a:off x="525780" y="1217450"/>
            <a:ext cx="11235690" cy="5218032"/>
          </a:xfrm>
          <a:prstGeom prst="rect">
            <a:avLst/>
          </a:prstGeom>
          <a:solidFill>
            <a:schemeClr val="accent5">
              <a:lumMod val="40000"/>
              <a:lumOff val="60000"/>
            </a:schemeClr>
          </a:solidFill>
        </p:spPr>
        <p:txBody>
          <a:bodyPr wrap="square">
            <a:spAutoFit/>
          </a:bodyPr>
          <a:lstStyle/>
          <a:p>
            <a:pPr marL="285750" indent="-285750">
              <a:lnSpc>
                <a:spcPct val="107000"/>
              </a:lnSpc>
              <a:spcAft>
                <a:spcPts val="800"/>
              </a:spcAft>
              <a:buFont typeface="Wingdings" panose="05000000000000000000" pitchFamily="2" charset="2"/>
              <a:buChar char="q"/>
            </a:pPr>
            <a:r>
              <a:rPr lang="en-IN" sz="1800" kern="100" dirty="0">
                <a:effectLst/>
                <a:latin typeface="Bahnschrift" panose="020B0502040204020203" pitchFamily="34" charset="0"/>
                <a:ea typeface="Calibri" panose="020F0502020204030204" pitchFamily="34" charset="0"/>
                <a:cs typeface="Times New Roman" panose="02020603050405020304" pitchFamily="18" charset="0"/>
              </a:rPr>
              <a:t>The oil and gas industry is undergoing significant changes driven by technological advancements, shifts toward renewable energy, and the importance of sustainability and environmental, social, and governance metrics in financial analysis. </a:t>
            </a:r>
          </a:p>
          <a:p>
            <a:pPr marL="285750" indent="-285750">
              <a:lnSpc>
                <a:spcPct val="107000"/>
              </a:lnSpc>
              <a:spcAft>
                <a:spcPts val="800"/>
              </a:spcAft>
              <a:buFont typeface="Wingdings" panose="05000000000000000000" pitchFamily="2" charset="2"/>
              <a:buChar char="q"/>
            </a:pPr>
            <a:r>
              <a:rPr lang="en-IN" sz="1800" kern="100" dirty="0">
                <a:effectLst/>
                <a:latin typeface="Bahnschrift" panose="020B0502040204020203" pitchFamily="34" charset="0"/>
                <a:ea typeface="Calibri" panose="020F0502020204030204" pitchFamily="34" charset="0"/>
                <a:cs typeface="Times New Roman" panose="02020603050405020304" pitchFamily="18" charset="0"/>
              </a:rPr>
              <a:t>The industry, a significant segment of the energy sector, has seen numerous fluctuations due to various factors, including geopolitical events, technological advancements, regulatory changes, and, most recently, the COVID-19 pandemic.</a:t>
            </a:r>
          </a:p>
          <a:p>
            <a:pPr marL="285750" indent="-285750">
              <a:lnSpc>
                <a:spcPct val="107000"/>
              </a:lnSpc>
              <a:spcAft>
                <a:spcPts val="800"/>
              </a:spcAft>
              <a:buFont typeface="Wingdings" panose="05000000000000000000" pitchFamily="2" charset="2"/>
              <a:buChar char="q"/>
            </a:pPr>
            <a:r>
              <a:rPr lang="en-IN" sz="1800" kern="100" dirty="0">
                <a:effectLst/>
                <a:latin typeface="Bahnschrift" panose="020B0502040204020203" pitchFamily="34" charset="0"/>
                <a:ea typeface="Calibri" panose="020F0502020204030204" pitchFamily="34" charset="0"/>
                <a:cs typeface="Times New Roman" panose="02020603050405020304" pitchFamily="18" charset="0"/>
              </a:rPr>
              <a:t>As of 2023, the oil and gas industry’s market valuation stands tall, despite the environmental concerns and the transition towards renewable energy sources. Hundreds of oil and gas companies are operating worldwide, each contributing to the extraction of this valuable resource. The industry’s profitability has traditionally depended on exploration costs, production costs, and average prices for oil and gas, which have varied over the years.</a:t>
            </a:r>
          </a:p>
          <a:p>
            <a:pPr marL="285750" indent="-285750">
              <a:lnSpc>
                <a:spcPct val="107000"/>
              </a:lnSpc>
              <a:spcAft>
                <a:spcPts val="800"/>
              </a:spcAft>
              <a:buFont typeface="Wingdings" panose="05000000000000000000" pitchFamily="2" charset="2"/>
              <a:buChar char="q"/>
            </a:pPr>
            <a:r>
              <a:rPr lang="en-IN" sz="1800" kern="100" dirty="0">
                <a:effectLst/>
                <a:latin typeface="Bahnschrift" panose="020B0502040204020203" pitchFamily="34" charset="0"/>
                <a:ea typeface="Calibri" panose="020F0502020204030204" pitchFamily="34" charset="0"/>
                <a:cs typeface="Times New Roman" panose="02020603050405020304" pitchFamily="18" charset="0"/>
              </a:rPr>
              <a:t>In conclusion, the oil and gas industry’s financial performance is influenced by many factors, from exploration and production costs to average oil and gas prices. As the industry navigates the transition toward a more sustainable future, it will be interesting to see how these factors evolve and impact the industry’s financial landscape.</a:t>
            </a:r>
          </a:p>
          <a:p>
            <a:pPr>
              <a:lnSpc>
                <a:spcPct val="107000"/>
              </a:lnSpc>
              <a:spcAft>
                <a:spcPts val="800"/>
              </a:spcAft>
            </a:pPr>
            <a:endParaRPr lang="en-IN" sz="1800" kern="1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323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additive="base">
                                        <p:cTn id="1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 calcmode="lin" valueType="num">
                                      <p:cBhvr additive="base">
                                        <p:cTn id="2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 calcmode="lin" valueType="num">
                                      <p:cBhvr additive="base">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 calcmode="lin" valueType="num">
                                      <p:cBhvr additive="base">
                                        <p:cTn id="3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74DA4-9309-A5FF-90DE-FF5E1D9A3810}"/>
              </a:ext>
            </a:extLst>
          </p:cNvPr>
          <p:cNvSpPr>
            <a:spLocks noGrp="1"/>
          </p:cNvSpPr>
          <p:nvPr>
            <p:ph type="title"/>
          </p:nvPr>
        </p:nvSpPr>
        <p:spPr>
          <a:xfrm>
            <a:off x="194310" y="223520"/>
            <a:ext cx="11750039" cy="1205230"/>
          </a:xfrm>
          <a:ln/>
        </p:spPr>
        <p:style>
          <a:lnRef idx="2">
            <a:schemeClr val="accent1"/>
          </a:lnRef>
          <a:fillRef idx="1">
            <a:schemeClr val="lt1"/>
          </a:fillRef>
          <a:effectRef idx="0">
            <a:schemeClr val="accent1"/>
          </a:effectRef>
          <a:fontRef idx="minor">
            <a:schemeClr val="dk1"/>
          </a:fontRef>
        </p:style>
        <p:txBody>
          <a:bodyPr>
            <a:normAutofit fontScale="90000"/>
          </a:bodyPr>
          <a:lstStyle/>
          <a:p>
            <a:pPr algn="ctr"/>
            <a:r>
              <a:rPr lang="en-IN" b="1" dirty="0">
                <a:effectLst/>
                <a:latin typeface="Bahnschrift" panose="020B0502040204020203" pitchFamily="34" charset="0"/>
              </a:rPr>
              <a:t>I N T R O D U C T I O N  O F  </a:t>
            </a:r>
            <a:br>
              <a:rPr lang="en-IN" b="1" dirty="0">
                <a:effectLst/>
                <a:latin typeface="Bahnschrift" panose="020B0502040204020203" pitchFamily="34" charset="0"/>
              </a:rPr>
            </a:br>
            <a:r>
              <a:rPr lang="en-IN" sz="4900" b="1" dirty="0">
                <a:latin typeface="Bahnschrift" panose="020B0502040204020203" pitchFamily="34" charset="0"/>
              </a:rPr>
              <a:t>O I L  A N D  G A S</a:t>
            </a:r>
            <a:r>
              <a:rPr lang="en-IN" sz="4000" b="1" dirty="0">
                <a:effectLst/>
                <a:latin typeface="Bahnschrift" panose="020B0502040204020203" pitchFamily="34" charset="0"/>
              </a:rPr>
              <a:t>   </a:t>
            </a:r>
            <a:r>
              <a:rPr lang="en-IN" b="1" dirty="0">
                <a:effectLst/>
                <a:latin typeface="Bahnschrift" panose="020B0502040204020203" pitchFamily="34" charset="0"/>
              </a:rPr>
              <a:t>I N D U S T R Y</a:t>
            </a:r>
          </a:p>
        </p:txBody>
      </p:sp>
      <p:sp>
        <p:nvSpPr>
          <p:cNvPr id="3" name="Content Placeholder 2">
            <a:extLst>
              <a:ext uri="{FF2B5EF4-FFF2-40B4-BE49-F238E27FC236}">
                <a16:creationId xmlns:a16="http://schemas.microsoft.com/office/drawing/2014/main" id="{AA754DE7-A7C1-FF3C-EDD2-04365A1C1014}"/>
              </a:ext>
            </a:extLst>
          </p:cNvPr>
          <p:cNvSpPr>
            <a:spLocks noGrp="1"/>
          </p:cNvSpPr>
          <p:nvPr>
            <p:ph idx="1"/>
          </p:nvPr>
        </p:nvSpPr>
        <p:spPr>
          <a:xfrm>
            <a:off x="194310" y="1748790"/>
            <a:ext cx="11750039" cy="5029200"/>
          </a:xfrm>
          <a:solidFill>
            <a:schemeClr val="accent5">
              <a:lumMod val="40000"/>
              <a:lumOff val="60000"/>
            </a:schemeClr>
          </a:solidFill>
        </p:spPr>
        <p:txBody>
          <a:bodyPr>
            <a:normAutofit lnSpcReduction="10000"/>
          </a:bodyPr>
          <a:lstStyle/>
          <a:p>
            <a:pPr>
              <a:buFont typeface="Wingdings" panose="05000000000000000000" pitchFamily="2" charset="2"/>
              <a:buChar char="q"/>
            </a:pPr>
            <a:r>
              <a:rPr lang="en-IN" sz="2100" dirty="0">
                <a:solidFill>
                  <a:srgbClr val="000000"/>
                </a:solidFill>
                <a:effectLst/>
                <a:latin typeface="Bahnschrift" panose="020B0502040204020203" pitchFamily="34" charset="0"/>
                <a:ea typeface="Times New Roman" panose="02020603050405020304" pitchFamily="18" charset="0"/>
              </a:rPr>
              <a:t>  The oil and gas sector is among the eight core industries in India and plays a major role in influencing the decision-making for all the other important sections of the economy.</a:t>
            </a:r>
            <a:endParaRPr lang="en-IN" sz="2100" dirty="0">
              <a:effectLst/>
              <a:latin typeface="Bahnschrift" panose="020B0502040204020203" pitchFamily="34" charset="0"/>
              <a:ea typeface="Times New Roman" panose="02020603050405020304" pitchFamily="18" charset="0"/>
            </a:endParaRPr>
          </a:p>
          <a:p>
            <a:pPr>
              <a:buFont typeface="Wingdings" panose="05000000000000000000" pitchFamily="2" charset="2"/>
              <a:buChar char="q"/>
            </a:pPr>
            <a:endParaRPr lang="en-IN" sz="2100" dirty="0">
              <a:solidFill>
                <a:srgbClr val="000000"/>
              </a:solidFill>
              <a:effectLst/>
              <a:latin typeface="Bahnschrift" panose="020B0502040204020203" pitchFamily="34" charset="0"/>
              <a:ea typeface="Times New Roman" panose="02020603050405020304" pitchFamily="18" charset="0"/>
            </a:endParaRPr>
          </a:p>
          <a:p>
            <a:pPr>
              <a:buFont typeface="Wingdings" panose="05000000000000000000" pitchFamily="2" charset="2"/>
              <a:buChar char="q"/>
            </a:pPr>
            <a:r>
              <a:rPr lang="en-IN" sz="2100" dirty="0">
                <a:solidFill>
                  <a:srgbClr val="000000"/>
                </a:solidFill>
                <a:effectLst/>
                <a:latin typeface="Bahnschrift" panose="020B0502040204020203" pitchFamily="34" charset="0"/>
                <a:ea typeface="Times New Roman" panose="02020603050405020304" pitchFamily="18" charset="0"/>
              </a:rPr>
              <a:t>  India’s economic growth is closely related to its energy demand, therefore, the need for oil and gas is projected to increase. India retained its spot as the </a:t>
            </a:r>
            <a:r>
              <a:rPr lang="en-IN" sz="2100" b="1" dirty="0">
                <a:solidFill>
                  <a:srgbClr val="000000"/>
                </a:solidFill>
                <a:effectLst/>
                <a:latin typeface="Bahnschrift" panose="020B0502040204020203" pitchFamily="34" charset="0"/>
                <a:ea typeface="Times New Roman" panose="02020603050405020304" pitchFamily="18" charset="0"/>
              </a:rPr>
              <a:t>third-largest consumer </a:t>
            </a:r>
            <a:r>
              <a:rPr lang="en-IN" sz="2100" dirty="0">
                <a:solidFill>
                  <a:srgbClr val="000000"/>
                </a:solidFill>
                <a:effectLst/>
                <a:latin typeface="Bahnschrift" panose="020B0502040204020203" pitchFamily="34" charset="0"/>
                <a:ea typeface="Times New Roman" panose="02020603050405020304" pitchFamily="18" charset="0"/>
              </a:rPr>
              <a:t>of oil in the world as of 2022.</a:t>
            </a:r>
          </a:p>
          <a:p>
            <a:pPr>
              <a:buFont typeface="Wingdings" panose="05000000000000000000" pitchFamily="2" charset="2"/>
              <a:buChar char="q"/>
            </a:pPr>
            <a:endParaRPr lang="en-IN" sz="2100" dirty="0">
              <a:effectLst/>
              <a:latin typeface="Bahnschrift" panose="020B0502040204020203" pitchFamily="34" charset="0"/>
              <a:ea typeface="Times New Roman" panose="02020603050405020304" pitchFamily="18" charset="0"/>
            </a:endParaRPr>
          </a:p>
          <a:p>
            <a:pPr>
              <a:buFont typeface="Wingdings" panose="05000000000000000000" pitchFamily="2" charset="2"/>
              <a:buChar char="q"/>
            </a:pPr>
            <a:r>
              <a:rPr lang="en-IN" sz="2100" dirty="0">
                <a:solidFill>
                  <a:srgbClr val="000000"/>
                </a:solidFill>
                <a:effectLst/>
                <a:latin typeface="Bahnschrift" panose="020B0502040204020203" pitchFamily="34" charset="0"/>
                <a:ea typeface="Times New Roman" panose="02020603050405020304" pitchFamily="18" charset="0"/>
              </a:rPr>
              <a:t>  Government has allowed 100% foreign direct investment (FDI) in many segments of the sector, including natural gas, petroleum products and refineries, among others. The FDI limit for public sector refining projects has been raised to </a:t>
            </a:r>
            <a:r>
              <a:rPr lang="en-IN" sz="2100" b="1" dirty="0">
                <a:solidFill>
                  <a:srgbClr val="000000"/>
                </a:solidFill>
                <a:effectLst/>
                <a:latin typeface="Bahnschrift" panose="020B0502040204020203" pitchFamily="34" charset="0"/>
                <a:ea typeface="Times New Roman" panose="02020603050405020304" pitchFamily="18" charset="0"/>
              </a:rPr>
              <a:t>49% </a:t>
            </a:r>
            <a:r>
              <a:rPr lang="en-IN" sz="2100" dirty="0">
                <a:solidFill>
                  <a:srgbClr val="000000"/>
                </a:solidFill>
                <a:effectLst/>
                <a:latin typeface="Bahnschrift" panose="020B0502040204020203" pitchFamily="34" charset="0"/>
                <a:ea typeface="Times New Roman" panose="02020603050405020304" pitchFamily="18" charset="0"/>
              </a:rPr>
              <a:t>without any disinvestment or dilution of domestic equity in existing PSUs. Today, it attracts both domestic and foreign investment. India’s crude oil production in FY23 stood at </a:t>
            </a:r>
            <a:r>
              <a:rPr lang="en-IN" sz="2100" b="1" dirty="0">
                <a:solidFill>
                  <a:srgbClr val="000000"/>
                </a:solidFill>
                <a:effectLst/>
                <a:latin typeface="Bahnschrift" panose="020B0502040204020203" pitchFamily="34" charset="0"/>
                <a:ea typeface="Times New Roman" panose="02020603050405020304" pitchFamily="18" charset="0"/>
              </a:rPr>
              <a:t>29.2 MMT</a:t>
            </a:r>
            <a:r>
              <a:rPr lang="en-IN" sz="2100" dirty="0">
                <a:solidFill>
                  <a:srgbClr val="000000"/>
                </a:solidFill>
                <a:effectLst/>
                <a:latin typeface="Bahnschrift" panose="020B0502040204020203" pitchFamily="34" charset="0"/>
                <a:ea typeface="Times New Roman" panose="02020603050405020304" pitchFamily="18" charset="0"/>
              </a:rPr>
              <a:t>.</a:t>
            </a:r>
          </a:p>
          <a:p>
            <a:pPr>
              <a:buFont typeface="Wingdings" panose="05000000000000000000" pitchFamily="2" charset="2"/>
              <a:buChar char="q"/>
            </a:pPr>
            <a:endParaRPr lang="en-IN" sz="2100" dirty="0">
              <a:solidFill>
                <a:srgbClr val="000000"/>
              </a:solidFill>
              <a:effectLst/>
              <a:latin typeface="Bahnschrift" panose="020B0502040204020203" pitchFamily="34" charset="0"/>
              <a:ea typeface="Times New Roman" panose="02020603050405020304" pitchFamily="18" charset="0"/>
            </a:endParaRPr>
          </a:p>
          <a:p>
            <a:pPr>
              <a:buFont typeface="Wingdings" panose="05000000000000000000" pitchFamily="2" charset="2"/>
              <a:buChar char="q"/>
            </a:pPr>
            <a:r>
              <a:rPr lang="en-IN" sz="2100" b="1" dirty="0">
                <a:solidFill>
                  <a:srgbClr val="000000"/>
                </a:solidFill>
                <a:effectLst/>
                <a:latin typeface="Bahnschrift" panose="020B0502040204020203" pitchFamily="34" charset="0"/>
                <a:ea typeface="Times New Roman" panose="02020603050405020304" pitchFamily="18" charset="0"/>
              </a:rPr>
              <a:t>  India is the third-largest energy and oil consumer in the world. The country's oil demand is expected to increase by 40% to 6.7 mb/day by 2030 and further to 8.3 mb/day in 2050.</a:t>
            </a:r>
            <a:endParaRPr lang="en-IN" sz="2100" b="1" dirty="0">
              <a:effectLst/>
              <a:latin typeface="Bahnschrift" panose="020B0502040204020203" pitchFamily="34" charset="0"/>
              <a:ea typeface="Times New Roman" panose="02020603050405020304" pitchFamily="18" charset="0"/>
            </a:endParaRPr>
          </a:p>
          <a:p>
            <a:pPr>
              <a:buFont typeface="Wingdings" panose="05000000000000000000" pitchFamily="2" charset="2"/>
              <a:buChar char="q"/>
            </a:pPr>
            <a:endParaRPr lang="en-IN" sz="2100" dirty="0">
              <a:solidFill>
                <a:srgbClr val="000000"/>
              </a:solidFill>
              <a:effectLst/>
              <a:latin typeface="Bahnschrift" panose="020B0502040204020203" pitchFamily="34" charset="0"/>
              <a:ea typeface="Times New Roman" panose="02020603050405020304" pitchFamily="18" charset="0"/>
            </a:endParaRPr>
          </a:p>
          <a:p>
            <a:pPr marL="379800" indent="-342900">
              <a:buFont typeface="Wingdings" panose="05000000000000000000" pitchFamily="2" charset="2"/>
              <a:buChar char="q"/>
            </a:pPr>
            <a:endParaRPr lang="en-IN" sz="2100" dirty="0">
              <a:effectLst/>
              <a:latin typeface="Bahnschrift" panose="020B0502040204020203" pitchFamily="34"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76621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p:stCondLst>
                              <p:cond delay="1000"/>
                            </p:stCondLst>
                            <p:childTnLst>
                              <p:par>
                                <p:cTn id="9" presetID="16" presetClass="entr" presetSubtype="42"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barn(outHorizontal)">
                                      <p:cBhvr>
                                        <p:cTn id="11" dur="1000"/>
                                        <p:tgtEl>
                                          <p:spTgt spid="3">
                                            <p:bg/>
                                          </p:spTgt>
                                        </p:tgtEl>
                                      </p:cBhvr>
                                    </p:animEffect>
                                  </p:childTnLst>
                                </p:cTn>
                              </p:par>
                            </p:childTnLst>
                          </p:cTn>
                        </p:par>
                        <p:par>
                          <p:cTn id="12" fill="hold">
                            <p:stCondLst>
                              <p:cond delay="2000"/>
                            </p:stCondLst>
                            <p:childTnLst>
                              <p:par>
                                <p:cTn id="13" presetID="2" presetClass="entr" presetSubtype="4" fill="hold" grpId="0" nodeType="after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4E2F-F4D2-068B-F7C5-2DC12EAEFA04}"/>
              </a:ext>
            </a:extLst>
          </p:cNvPr>
          <p:cNvSpPr>
            <a:spLocks noGrp="1"/>
          </p:cNvSpPr>
          <p:nvPr>
            <p:ph type="title"/>
          </p:nvPr>
        </p:nvSpPr>
        <p:spPr>
          <a:xfrm>
            <a:off x="518160" y="386080"/>
            <a:ext cx="11257279" cy="802640"/>
          </a:xfrm>
        </p:spPr>
        <p:style>
          <a:lnRef idx="2">
            <a:schemeClr val="accent1"/>
          </a:lnRef>
          <a:fillRef idx="1">
            <a:schemeClr val="lt1"/>
          </a:fillRef>
          <a:effectRef idx="0">
            <a:schemeClr val="accent1"/>
          </a:effectRef>
          <a:fontRef idx="minor">
            <a:schemeClr val="dk1"/>
          </a:fontRef>
        </p:style>
        <p:txBody>
          <a:bodyPr/>
          <a:lstStyle/>
          <a:p>
            <a:pPr algn="ctr"/>
            <a:r>
              <a:rPr lang="en-IN" b="1" dirty="0">
                <a:solidFill>
                  <a:schemeClr val="tx1"/>
                </a:solidFill>
                <a:effectLst/>
                <a:latin typeface="Bahnschrift" panose="020B0502040204020203" pitchFamily="34" charset="0"/>
              </a:rPr>
              <a:t>S E C T O R A L</a:t>
            </a:r>
            <a:r>
              <a:rPr lang="en-IN" b="1" dirty="0">
                <a:solidFill>
                  <a:schemeClr val="tx1"/>
                </a:solidFill>
                <a:latin typeface="Bahnschrift" panose="020B0502040204020203" pitchFamily="34" charset="0"/>
              </a:rPr>
              <a:t>    A N A L Y S I S</a:t>
            </a:r>
          </a:p>
        </p:txBody>
      </p:sp>
      <p:sp>
        <p:nvSpPr>
          <p:cNvPr id="3" name="Content Placeholder 2">
            <a:extLst>
              <a:ext uri="{FF2B5EF4-FFF2-40B4-BE49-F238E27FC236}">
                <a16:creationId xmlns:a16="http://schemas.microsoft.com/office/drawing/2014/main" id="{C0BA99D7-45A2-9769-C2F6-4001A90FD2BC}"/>
              </a:ext>
            </a:extLst>
          </p:cNvPr>
          <p:cNvSpPr>
            <a:spLocks noGrp="1"/>
          </p:cNvSpPr>
          <p:nvPr>
            <p:ph idx="1"/>
          </p:nvPr>
        </p:nvSpPr>
        <p:spPr>
          <a:xfrm>
            <a:off x="518160" y="1651000"/>
            <a:ext cx="11257279" cy="5135880"/>
          </a:xfrm>
          <a:solidFill>
            <a:schemeClr val="accent5">
              <a:lumMod val="40000"/>
              <a:lumOff val="60000"/>
            </a:schemeClr>
          </a:solidFill>
        </p:spPr>
        <p:txBody>
          <a:bodyPr>
            <a:noAutofit/>
          </a:bodyPr>
          <a:lstStyle/>
          <a:p>
            <a:pPr>
              <a:lnSpc>
                <a:spcPct val="107000"/>
              </a:lnSpc>
              <a:spcAft>
                <a:spcPts val="800"/>
              </a:spcAft>
              <a:buFont typeface="Wingdings" panose="05000000000000000000" pitchFamily="2" charset="2"/>
              <a:buChar char="q"/>
            </a:pPr>
            <a:r>
              <a:rPr lang="en-US" sz="1800" b="0" i="0" dirty="0">
                <a:effectLst/>
                <a:latin typeface="Bahnschrift" panose="020B0502040204020203" pitchFamily="34" charset="0"/>
              </a:rPr>
              <a:t>The industry is often divided into three segments: </a:t>
            </a:r>
            <a:r>
              <a:rPr lang="en-US" sz="1800" b="1" i="0" dirty="0">
                <a:effectLst/>
                <a:latin typeface="Bahnschrift" panose="020B0502040204020203" pitchFamily="34" charset="0"/>
              </a:rPr>
              <a:t>upstream</a:t>
            </a:r>
            <a:r>
              <a:rPr lang="en-US" sz="1800" b="0" i="0" dirty="0">
                <a:effectLst/>
                <a:latin typeface="Bahnschrift" panose="020B0502040204020203" pitchFamily="34" charset="0"/>
              </a:rPr>
              <a:t>, the business of oil and gas exploration and production; </a:t>
            </a:r>
            <a:r>
              <a:rPr lang="en-US" sz="1800" b="1" i="0" dirty="0">
                <a:effectLst/>
                <a:latin typeface="Bahnschrift" panose="020B0502040204020203" pitchFamily="34" charset="0"/>
              </a:rPr>
              <a:t>midstream,</a:t>
            </a:r>
            <a:r>
              <a:rPr lang="en-US" sz="1800" b="0" i="0" dirty="0">
                <a:effectLst/>
                <a:latin typeface="Bahnschrift" panose="020B0502040204020203" pitchFamily="34" charset="0"/>
              </a:rPr>
              <a:t> transportation and storage; and. d</a:t>
            </a:r>
            <a:r>
              <a:rPr lang="en-US" sz="1800" b="1" i="0" dirty="0">
                <a:effectLst/>
                <a:latin typeface="Bahnschrift" panose="020B0502040204020203" pitchFamily="34" charset="0"/>
              </a:rPr>
              <a:t>ownstream</a:t>
            </a:r>
            <a:r>
              <a:rPr lang="en-US" sz="1800" b="0" i="0" dirty="0">
                <a:effectLst/>
                <a:latin typeface="Bahnschrift" panose="020B0502040204020203" pitchFamily="34" charset="0"/>
              </a:rPr>
              <a:t>, which includes refining and marketing.</a:t>
            </a:r>
            <a:endParaRPr lang="en-IN" sz="1800" kern="100" dirty="0">
              <a:effectLst/>
              <a:latin typeface="Bahnschrift" panose="020B0502040204020203" pitchFamily="34"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q"/>
            </a:pPr>
            <a:r>
              <a:rPr lang="en-IN" sz="1800" kern="100" dirty="0">
                <a:effectLst/>
                <a:latin typeface="Bahnschrift" panose="020B0502040204020203" pitchFamily="34" charset="0"/>
                <a:ea typeface="Calibri" panose="020F0502020204030204" pitchFamily="34" charset="0"/>
                <a:cs typeface="Times New Roman" panose="02020603050405020304" pitchFamily="18" charset="0"/>
              </a:rPr>
              <a:t>The market was negatively impacted by the outbreak of COVID-19 due to regional lockdowns and a decline in demand for refined petroleum products. Currently, the market has rebounded to pre-pandemic levels.</a:t>
            </a:r>
          </a:p>
          <a:p>
            <a:pPr>
              <a:lnSpc>
                <a:spcPct val="107000"/>
              </a:lnSpc>
              <a:spcAft>
                <a:spcPts val="800"/>
              </a:spcAft>
              <a:buFont typeface="Wingdings" panose="05000000000000000000" pitchFamily="2" charset="2"/>
              <a:buChar char="q"/>
            </a:pPr>
            <a:r>
              <a:rPr lang="en-IN" sz="1800" kern="0" dirty="0">
                <a:effectLst/>
                <a:latin typeface="Bahnschrift" panose="020B0502040204020203" pitchFamily="34" charset="0"/>
                <a:ea typeface="Times New Roman" panose="02020603050405020304" pitchFamily="18" charset="0"/>
                <a:cs typeface="Times New Roman" panose="02020603050405020304" pitchFamily="18" charset="0"/>
              </a:rPr>
              <a:t>Factors such as the increasing natural gas pipeline capacity and the increasing demand for petroleum products are expected to drive the Indian oil and gas market. Also, the oil and natural gas market is a major industry in the energy market. </a:t>
            </a:r>
          </a:p>
          <a:p>
            <a:pPr>
              <a:lnSpc>
                <a:spcPct val="107000"/>
              </a:lnSpc>
              <a:spcAft>
                <a:spcPts val="800"/>
              </a:spcAft>
              <a:buFont typeface="Wingdings" panose="05000000000000000000" pitchFamily="2" charset="2"/>
              <a:buChar char="q"/>
            </a:pPr>
            <a:r>
              <a:rPr lang="en-IN" sz="1800" kern="0" dirty="0">
                <a:effectLst/>
                <a:latin typeface="Bahnschrift" panose="020B0502040204020203" pitchFamily="34" charset="0"/>
                <a:ea typeface="Times New Roman" panose="02020603050405020304" pitchFamily="18" charset="0"/>
                <a:cs typeface="Times New Roman" panose="02020603050405020304" pitchFamily="18" charset="0"/>
              </a:rPr>
              <a:t>A huge dependence on imports of crude oil and natural gas to satisfy domestic demand and the high volatility of crude oil prices may hinder the growth of the Indian oil and gas market.</a:t>
            </a:r>
          </a:p>
          <a:p>
            <a:pPr>
              <a:lnSpc>
                <a:spcPct val="107000"/>
              </a:lnSpc>
              <a:spcAft>
                <a:spcPts val="800"/>
              </a:spcAft>
              <a:buFont typeface="Wingdings" panose="05000000000000000000" pitchFamily="2" charset="2"/>
              <a:buChar char="q"/>
            </a:pPr>
            <a:r>
              <a:rPr lang="en-US" sz="1800" i="0" dirty="0">
                <a:effectLst/>
                <a:latin typeface="Bahnschrift" panose="020B0502040204020203" pitchFamily="34" charset="0"/>
              </a:rPr>
              <a:t>Production of oil is mostly dominated by the two public sector companies, ONGC and Oil India Limited.</a:t>
            </a:r>
          </a:p>
          <a:p>
            <a:pPr>
              <a:lnSpc>
                <a:spcPct val="107000"/>
              </a:lnSpc>
              <a:spcAft>
                <a:spcPts val="800"/>
              </a:spcAft>
              <a:buClr>
                <a:schemeClr val="accent6">
                  <a:lumMod val="50000"/>
                </a:schemeClr>
              </a:buClr>
              <a:buFont typeface="Wingdings" panose="05000000000000000000" pitchFamily="2" charset="2"/>
              <a:buChar char="q"/>
            </a:pPr>
            <a:endParaRPr lang="en-IN" sz="1600" kern="1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391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 calcmode="lin" valueType="num">
                                      <p:cBhvr additive="base">
                                        <p:cTn id="12" dur="1000" fill="hold"/>
                                        <p:tgtEl>
                                          <p:spTgt spid="3">
                                            <p:bg/>
                                          </p:spTgt>
                                        </p:tgtEl>
                                        <p:attrNameLst>
                                          <p:attrName>ppt_x</p:attrName>
                                        </p:attrNameLst>
                                      </p:cBhvr>
                                      <p:tavLst>
                                        <p:tav tm="0">
                                          <p:val>
                                            <p:strVal val="#ppt_x"/>
                                          </p:val>
                                        </p:tav>
                                        <p:tav tm="100000">
                                          <p:val>
                                            <p:strVal val="#ppt_x"/>
                                          </p:val>
                                        </p:tav>
                                      </p:tavLst>
                                    </p:anim>
                                    <p:anim calcmode="lin" valueType="num">
                                      <p:cBhvr additive="base">
                                        <p:cTn id="13" dur="1000" fill="hold"/>
                                        <p:tgtEl>
                                          <p:spTgt spid="3">
                                            <p:bg/>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96B16-6F43-8AE5-673C-3AD43D5BA7BE}"/>
              </a:ext>
            </a:extLst>
          </p:cNvPr>
          <p:cNvSpPr txBox="1"/>
          <p:nvPr/>
        </p:nvSpPr>
        <p:spPr>
          <a:xfrm>
            <a:off x="3890047" y="220027"/>
            <a:ext cx="3815138" cy="70788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sz="4000" b="1" dirty="0">
                <a:latin typeface="Bahnschrift" panose="020B0502040204020203" pitchFamily="34" charset="0"/>
              </a:rPr>
              <a:t>PETRONET</a:t>
            </a:r>
            <a:r>
              <a:rPr lang="en-IN" sz="4000" b="1" dirty="0">
                <a:solidFill>
                  <a:schemeClr val="bg1"/>
                </a:solidFill>
                <a:latin typeface="Bahnschrift" panose="020B0502040204020203" pitchFamily="34" charset="0"/>
              </a:rPr>
              <a:t> </a:t>
            </a:r>
            <a:r>
              <a:rPr lang="en-IN" sz="4000" b="1" dirty="0">
                <a:latin typeface="Bahnschrift" panose="020B0502040204020203" pitchFamily="34" charset="0"/>
              </a:rPr>
              <a:t>LNG</a:t>
            </a:r>
          </a:p>
        </p:txBody>
      </p:sp>
      <p:sp>
        <p:nvSpPr>
          <p:cNvPr id="3" name="Title 1">
            <a:extLst>
              <a:ext uri="{FF2B5EF4-FFF2-40B4-BE49-F238E27FC236}">
                <a16:creationId xmlns:a16="http://schemas.microsoft.com/office/drawing/2014/main" id="{F4E25892-9E57-8A87-1C20-A9BAC19C3764}"/>
              </a:ext>
            </a:extLst>
          </p:cNvPr>
          <p:cNvSpPr txBox="1">
            <a:spLocks/>
          </p:cNvSpPr>
          <p:nvPr/>
        </p:nvSpPr>
        <p:spPr>
          <a:xfrm>
            <a:off x="1243584" y="1638555"/>
            <a:ext cx="9508157" cy="592582"/>
          </a:xfrm>
          <a:prstGeom prst="rect">
            <a:avLst/>
          </a:prstGeom>
          <a:ln/>
        </p:spPr>
        <p:style>
          <a:lnRef idx="2">
            <a:schemeClr val="accent1"/>
          </a:lnRef>
          <a:fillRef idx="1">
            <a:schemeClr val="lt1"/>
          </a:fillRef>
          <a:effectRef idx="0">
            <a:schemeClr val="accent1"/>
          </a:effectRef>
          <a:fontRef idx="minor">
            <a:schemeClr val="dk1"/>
          </a:fontRef>
        </p:style>
        <p:txBody>
          <a:bodyPr>
            <a:normAutofit fontScale="925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4000" b="1" dirty="0">
                <a:effectLst/>
                <a:latin typeface="Bahnschrift" panose="020B0502040204020203" pitchFamily="34" charset="0"/>
              </a:rPr>
              <a:t>I N T R O D U C T I O N   O F   C O M P A N Y </a:t>
            </a:r>
          </a:p>
        </p:txBody>
      </p:sp>
      <p:pic>
        <p:nvPicPr>
          <p:cNvPr id="6" name="Picture 5">
            <a:extLst>
              <a:ext uri="{FF2B5EF4-FFF2-40B4-BE49-F238E27FC236}">
                <a16:creationId xmlns:a16="http://schemas.microsoft.com/office/drawing/2014/main" id="{43151040-01D0-B52D-7D08-182990EBF158}"/>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Lst>
          </a:blip>
          <a:stretch>
            <a:fillRect/>
          </a:stretch>
        </p:blipFill>
        <p:spPr>
          <a:xfrm>
            <a:off x="11384280" y="220027"/>
            <a:ext cx="577495" cy="580073"/>
          </a:xfrm>
          <a:prstGeom prst="rect">
            <a:avLst/>
          </a:prstGeom>
        </p:spPr>
      </p:pic>
      <p:sp>
        <p:nvSpPr>
          <p:cNvPr id="5" name="TextBox 4">
            <a:extLst>
              <a:ext uri="{FF2B5EF4-FFF2-40B4-BE49-F238E27FC236}">
                <a16:creationId xmlns:a16="http://schemas.microsoft.com/office/drawing/2014/main" id="{47E244EA-FC1F-6183-5918-093676B468FC}"/>
              </a:ext>
            </a:extLst>
          </p:cNvPr>
          <p:cNvSpPr txBox="1"/>
          <p:nvPr/>
        </p:nvSpPr>
        <p:spPr>
          <a:xfrm>
            <a:off x="573181" y="2737816"/>
            <a:ext cx="11314019" cy="3005182"/>
          </a:xfrm>
          <a:prstGeom prst="rect">
            <a:avLst/>
          </a:prstGeom>
          <a:solidFill>
            <a:schemeClr val="accent5">
              <a:lumMod val="40000"/>
              <a:lumOff val="60000"/>
            </a:schemeClr>
          </a:solidFill>
        </p:spPr>
        <p:txBody>
          <a:bodyPr wrap="square">
            <a:spAutoFit/>
          </a:bodyPr>
          <a:lstStyle/>
          <a:p>
            <a:pPr marL="342900" indent="-342900">
              <a:lnSpc>
                <a:spcPct val="107000"/>
              </a:lnSpc>
              <a:spcAft>
                <a:spcPts val="800"/>
              </a:spcAft>
              <a:buFont typeface="Wingdings" panose="05000000000000000000" pitchFamily="2" charset="2"/>
              <a:buChar char="q"/>
            </a:pPr>
            <a:r>
              <a:rPr lang="en-IN" sz="2000" b="1" kern="100" dirty="0">
                <a:effectLst/>
                <a:latin typeface="Bahnschrift" panose="020B0502040204020203" pitchFamily="34" charset="0"/>
                <a:ea typeface="Calibri" panose="020F0502020204030204" pitchFamily="34" charset="0"/>
                <a:cs typeface="Times New Roman" panose="02020603050405020304" pitchFamily="18" charset="0"/>
              </a:rPr>
              <a:t>Petronet LNG </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limited is an Indian Oil and Gas company formed by the Government of India to import liquified natural gas (LNG) and set up LNG terminals in the country. </a:t>
            </a:r>
          </a:p>
          <a:p>
            <a:pPr marL="342900" indent="-342900">
              <a:lnSpc>
                <a:spcPct val="107000"/>
              </a:lnSpc>
              <a:spcAft>
                <a:spcPts val="800"/>
              </a:spcAft>
              <a:buFont typeface="Wingdings" panose="05000000000000000000" pitchFamily="2" charset="2"/>
              <a:buChar char="q"/>
            </a:pP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It is a joint venture company promoted by GAIL Ltd., ONGC Ltd., IOC Ltd and BPCL. Each of them holds 12.5% stake in the company and rest 50% is for public and FIIs. </a:t>
            </a:r>
          </a:p>
          <a:p>
            <a:pPr marL="342900" indent="-342900">
              <a:lnSpc>
                <a:spcPct val="107000"/>
              </a:lnSpc>
              <a:spcAft>
                <a:spcPts val="800"/>
              </a:spcAft>
              <a:buFont typeface="Wingdings" panose="05000000000000000000" pitchFamily="2" charset="2"/>
              <a:buChar char="q"/>
            </a:pP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PLL is engaged in the import, storage and regasification of LNG. It fulfils around 40% of the nation’s gas supplies and 2/3</a:t>
            </a:r>
            <a:r>
              <a:rPr lang="en-IN" sz="2000" kern="100" baseline="30000" dirty="0">
                <a:effectLst/>
                <a:latin typeface="Bahnschrift" panose="020B0502040204020203" pitchFamily="34" charset="0"/>
                <a:ea typeface="Calibri" panose="020F0502020204030204" pitchFamily="34" charset="0"/>
                <a:cs typeface="Times New Roman" panose="02020603050405020304" pitchFamily="18" charset="0"/>
              </a:rPr>
              <a:t>rd</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 of the total LNG imports in the country. </a:t>
            </a:r>
          </a:p>
          <a:p>
            <a:pPr marL="342900" indent="-342900">
              <a:lnSpc>
                <a:spcPct val="107000"/>
              </a:lnSpc>
              <a:spcAft>
                <a:spcPts val="800"/>
              </a:spcAft>
              <a:buFont typeface="Wingdings" panose="05000000000000000000" pitchFamily="2" charset="2"/>
              <a:buChar char="q"/>
            </a:pP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It has two terminals, one at </a:t>
            </a:r>
            <a:r>
              <a:rPr lang="en-IN" sz="2000" kern="100" dirty="0" err="1">
                <a:effectLst/>
                <a:latin typeface="Bahnschrift" panose="020B0502040204020203" pitchFamily="34" charset="0"/>
                <a:ea typeface="Calibri" panose="020F0502020204030204" pitchFamily="34" charset="0"/>
                <a:cs typeface="Times New Roman" panose="02020603050405020304" pitchFamily="18" charset="0"/>
              </a:rPr>
              <a:t>Dahej</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 in Gujarat (capacity - 17.5 MMTPA) and the other in Kochi, Kerala (capacity - 5 MMTPA). </a:t>
            </a:r>
            <a:endParaRPr lang="en-IN" sz="1600" kern="100" dirty="0">
              <a:effectLst/>
              <a:latin typeface="Bahnschrift"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5542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1000"/>
                                        <p:tgtEl>
                                          <p:spTgt spid="2"/>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96B16-6F43-8AE5-673C-3AD43D5BA7BE}"/>
              </a:ext>
            </a:extLst>
          </p:cNvPr>
          <p:cNvSpPr txBox="1"/>
          <p:nvPr/>
        </p:nvSpPr>
        <p:spPr>
          <a:xfrm>
            <a:off x="140413" y="0"/>
            <a:ext cx="4339120" cy="461665"/>
          </a:xfrm>
          <a:prstGeom prst="rect">
            <a:avLst/>
          </a:prstGeom>
          <a:noFill/>
        </p:spPr>
        <p:txBody>
          <a:bodyPr wrap="square" rtlCol="0">
            <a:spAutoFit/>
          </a:bodyPr>
          <a:lstStyle/>
          <a:p>
            <a:r>
              <a:rPr lang="en-IN" sz="2400" b="1" dirty="0">
                <a:latin typeface="Bahnschrift" panose="020B0502040204020203" pitchFamily="34" charset="0"/>
              </a:rPr>
              <a:t>PETRONET LNG</a:t>
            </a:r>
          </a:p>
        </p:txBody>
      </p:sp>
      <p:graphicFrame>
        <p:nvGraphicFramePr>
          <p:cNvPr id="3" name="Chart 2">
            <a:extLst>
              <a:ext uri="{FF2B5EF4-FFF2-40B4-BE49-F238E27FC236}">
                <a16:creationId xmlns:a16="http://schemas.microsoft.com/office/drawing/2014/main" id="{5403E4FD-F078-CF90-BDD6-F55342C66D48}"/>
              </a:ext>
            </a:extLst>
          </p:cNvPr>
          <p:cNvGraphicFramePr>
            <a:graphicFrameLocks/>
          </p:cNvGraphicFramePr>
          <p:nvPr>
            <p:extLst>
              <p:ext uri="{D42A27DB-BD31-4B8C-83A1-F6EECF244321}">
                <p14:modId xmlns:p14="http://schemas.microsoft.com/office/powerpoint/2010/main" val="2950316287"/>
              </p:ext>
            </p:extLst>
          </p:nvPr>
        </p:nvGraphicFramePr>
        <p:xfrm>
          <a:off x="282574" y="2301411"/>
          <a:ext cx="5635341" cy="35266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5ABAB839-413A-D9FC-B1BC-149980AF1878}"/>
              </a:ext>
            </a:extLst>
          </p:cNvPr>
          <p:cNvGraphicFramePr>
            <a:graphicFrameLocks/>
          </p:cNvGraphicFramePr>
          <p:nvPr>
            <p:extLst>
              <p:ext uri="{D42A27DB-BD31-4B8C-83A1-F6EECF244321}">
                <p14:modId xmlns:p14="http://schemas.microsoft.com/office/powerpoint/2010/main" val="3569784798"/>
              </p:ext>
            </p:extLst>
          </p:nvPr>
        </p:nvGraphicFramePr>
        <p:xfrm>
          <a:off x="6096001" y="2301411"/>
          <a:ext cx="5813426" cy="3526605"/>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EC62CF09-28B9-8D34-68E9-0BC2052F25FF}"/>
              </a:ext>
            </a:extLst>
          </p:cNvPr>
          <p:cNvSpPr txBox="1">
            <a:spLocks/>
          </p:cNvSpPr>
          <p:nvPr/>
        </p:nvSpPr>
        <p:spPr>
          <a:xfrm>
            <a:off x="429393" y="977225"/>
            <a:ext cx="11186160" cy="751840"/>
          </a:xfrm>
          <a:prstGeom prst="rect">
            <a:avLst/>
          </a:prstGeom>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4800" b="1">
                <a:effectLst/>
                <a:latin typeface="Bahnschrift" panose="020B0502040204020203" pitchFamily="34" charset="0"/>
              </a:rPr>
              <a:t>A C T U A L  VS  F O R E C A S T S</a:t>
            </a:r>
            <a:endParaRPr lang="en-IN" sz="4800" b="1" dirty="0">
              <a:effectLst/>
              <a:latin typeface="Bahnschrift" panose="020B0502040204020203" pitchFamily="34" charset="0"/>
            </a:endParaRPr>
          </a:p>
        </p:txBody>
      </p:sp>
      <p:pic>
        <p:nvPicPr>
          <p:cNvPr id="6" name="Picture 5">
            <a:extLst>
              <a:ext uri="{FF2B5EF4-FFF2-40B4-BE49-F238E27FC236}">
                <a16:creationId xmlns:a16="http://schemas.microsoft.com/office/drawing/2014/main" id="{6ECC6DE3-D72A-519E-45E2-11A47CD15352}"/>
              </a:ext>
            </a:extLst>
          </p:cNvPr>
          <p:cNvPicPr>
            <a:picLocks noChangeAspect="1"/>
          </p:cNvPicPr>
          <p:nvPr/>
        </p:nvPicPr>
        <p:blipFill>
          <a:blip r:embed="rId4">
            <a:extLst>
              <a:ext uri="{BEBA8EAE-BF5A-486C-A8C5-ECC9F3942E4B}">
                <a14:imgProps xmlns:a14="http://schemas.microsoft.com/office/drawing/2010/main">
                  <a14:imgLayer r:embed="rId5">
                    <a14:imgEffect>
                      <a14:artisticCrisscrossEtching/>
                    </a14:imgEffect>
                  </a14:imgLayer>
                </a14:imgProps>
              </a:ext>
            </a:extLst>
          </a:blip>
          <a:stretch>
            <a:fillRect/>
          </a:stretch>
        </p:blipFill>
        <p:spPr>
          <a:xfrm>
            <a:off x="11384280" y="220027"/>
            <a:ext cx="577495" cy="580073"/>
          </a:xfrm>
          <a:prstGeom prst="rect">
            <a:avLst/>
          </a:prstGeom>
        </p:spPr>
      </p:pic>
    </p:spTree>
    <p:extLst>
      <p:ext uri="{BB962C8B-B14F-4D97-AF65-F5344CB8AC3E}">
        <p14:creationId xmlns:p14="http://schemas.microsoft.com/office/powerpoint/2010/main" val="25403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4" grpId="0">
        <p:bldAsOne/>
      </p:bldGraphic>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39208FE-ACBE-5EF6-0F2C-1A9C1DFB00FB}"/>
              </a:ext>
            </a:extLst>
          </p:cNvPr>
          <p:cNvSpPr txBox="1">
            <a:spLocks/>
          </p:cNvSpPr>
          <p:nvPr/>
        </p:nvSpPr>
        <p:spPr>
          <a:xfrm>
            <a:off x="1324149" y="1224277"/>
            <a:ext cx="9255459" cy="577091"/>
          </a:xfrm>
          <a:prstGeom prst="rect">
            <a:avLst/>
          </a:prstGeom>
          <a:ln/>
        </p:spPr>
        <p:style>
          <a:lnRef idx="2">
            <a:schemeClr val="accent1"/>
          </a:lnRef>
          <a:fillRef idx="1">
            <a:schemeClr val="lt1"/>
          </a:fillRef>
          <a:effectRef idx="0">
            <a:schemeClr val="accent1"/>
          </a:effectRef>
          <a:fontRef idx="minor">
            <a:schemeClr val="dk1"/>
          </a:fontRef>
        </p:style>
        <p:txBody>
          <a:bodyPr>
            <a:normAutofit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3600" b="1" dirty="0">
                <a:effectLst/>
                <a:latin typeface="Bahnschrift" panose="020B0502040204020203" pitchFamily="34" charset="0"/>
              </a:rPr>
              <a:t>I N T R O D U C T I O N   O F    C O M P A N Y </a:t>
            </a:r>
          </a:p>
        </p:txBody>
      </p:sp>
      <p:sp>
        <p:nvSpPr>
          <p:cNvPr id="5" name="TextBox 4">
            <a:extLst>
              <a:ext uri="{FF2B5EF4-FFF2-40B4-BE49-F238E27FC236}">
                <a16:creationId xmlns:a16="http://schemas.microsoft.com/office/drawing/2014/main" id="{056CF322-AD7C-6156-DE2E-A8C5541A4EA7}"/>
              </a:ext>
            </a:extLst>
          </p:cNvPr>
          <p:cNvSpPr txBox="1"/>
          <p:nvPr/>
        </p:nvSpPr>
        <p:spPr>
          <a:xfrm>
            <a:off x="106533" y="285749"/>
            <a:ext cx="11070859"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US" sz="3600" b="1" i="0" dirty="0">
                <a:solidFill>
                  <a:schemeClr val="bg1"/>
                </a:solidFill>
                <a:effectLst/>
                <a:latin typeface="Bahnschrift" panose="020B0502040204020203" pitchFamily="34" charset="0"/>
              </a:rPr>
              <a:t>BHARAT</a:t>
            </a:r>
            <a:r>
              <a:rPr lang="en-US" sz="3200" b="1" i="0" dirty="0">
                <a:solidFill>
                  <a:schemeClr val="bg1"/>
                </a:solidFill>
                <a:effectLst/>
                <a:latin typeface="Bahnschrift" panose="020B0502040204020203" pitchFamily="34" charset="0"/>
              </a:rPr>
              <a:t> </a:t>
            </a:r>
            <a:r>
              <a:rPr lang="en-US" sz="3600" b="1" i="0" dirty="0">
                <a:solidFill>
                  <a:schemeClr val="bg1"/>
                </a:solidFill>
                <a:effectLst/>
                <a:latin typeface="Bahnschrift" panose="020B0502040204020203" pitchFamily="34" charset="0"/>
              </a:rPr>
              <a:t>PETROLEUM CORPORATION LIMITED (BPCL)</a:t>
            </a:r>
            <a:endParaRPr lang="en-IN" sz="3200" b="1" dirty="0">
              <a:solidFill>
                <a:schemeClr val="bg1"/>
              </a:solidFill>
              <a:latin typeface="Bahnschrift" panose="020B0502040204020203" pitchFamily="34" charset="0"/>
            </a:endParaRPr>
          </a:p>
        </p:txBody>
      </p:sp>
      <p:pic>
        <p:nvPicPr>
          <p:cNvPr id="4" name="Picture 3">
            <a:extLst>
              <a:ext uri="{FF2B5EF4-FFF2-40B4-BE49-F238E27FC236}">
                <a16:creationId xmlns:a16="http://schemas.microsoft.com/office/drawing/2014/main" id="{914EBB9B-FD32-94F6-A36D-4D4369E8DF6B}"/>
              </a:ext>
            </a:extLst>
          </p:cNvPr>
          <p:cNvPicPr>
            <a:picLocks noChangeAspect="1"/>
          </p:cNvPicPr>
          <p:nvPr/>
        </p:nvPicPr>
        <p:blipFill>
          <a:blip r:embed="rId2"/>
          <a:stretch>
            <a:fillRect/>
          </a:stretch>
        </p:blipFill>
        <p:spPr>
          <a:xfrm>
            <a:off x="10973205" y="101083"/>
            <a:ext cx="1218795" cy="830997"/>
          </a:xfrm>
          <a:prstGeom prst="rect">
            <a:avLst/>
          </a:prstGeom>
        </p:spPr>
      </p:pic>
      <p:sp>
        <p:nvSpPr>
          <p:cNvPr id="6" name="TextBox 5">
            <a:extLst>
              <a:ext uri="{FF2B5EF4-FFF2-40B4-BE49-F238E27FC236}">
                <a16:creationId xmlns:a16="http://schemas.microsoft.com/office/drawing/2014/main" id="{7E971E22-A7E2-88F5-0AE7-883A03E83B04}"/>
              </a:ext>
            </a:extLst>
          </p:cNvPr>
          <p:cNvSpPr txBox="1"/>
          <p:nvPr/>
        </p:nvSpPr>
        <p:spPr>
          <a:xfrm>
            <a:off x="270610" y="2058178"/>
            <a:ext cx="11670029" cy="4408451"/>
          </a:xfrm>
          <a:prstGeom prst="rect">
            <a:avLst/>
          </a:prstGeom>
          <a:solidFill>
            <a:schemeClr val="accent5">
              <a:lumMod val="40000"/>
              <a:lumOff val="60000"/>
            </a:schemeClr>
          </a:solidFill>
        </p:spPr>
        <p:txBody>
          <a:bodyPr wrap="square">
            <a:spAutoFit/>
          </a:bodyPr>
          <a:lstStyle/>
          <a:p>
            <a:pPr marL="285750" indent="-285750">
              <a:lnSpc>
                <a:spcPct val="107000"/>
              </a:lnSpc>
              <a:spcAft>
                <a:spcPts val="800"/>
              </a:spcAft>
              <a:buFont typeface="Wingdings" panose="05000000000000000000" pitchFamily="2" charset="2"/>
              <a:buChar char="q"/>
            </a:pPr>
            <a:r>
              <a:rPr lang="en-IN" sz="2000" b="1" kern="100" dirty="0">
                <a:effectLst/>
                <a:latin typeface="Bahnschrift" panose="020B0502040204020203" pitchFamily="34" charset="0"/>
                <a:ea typeface="Calibri" panose="020F0502020204030204" pitchFamily="34" charset="0"/>
                <a:cs typeface="Times New Roman" panose="02020603050405020304" pitchFamily="18" charset="0"/>
              </a:rPr>
              <a:t>Bharat Petroleum Corporation Limited (BPCL) </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is an Indian public sector undertaking (PSU) under the ownership of the Ministry of Petroleum and Natural Gas, Government of India. </a:t>
            </a:r>
          </a:p>
          <a:p>
            <a:pPr marL="285750" indent="-285750">
              <a:lnSpc>
                <a:spcPct val="107000"/>
              </a:lnSpc>
              <a:spcAft>
                <a:spcPts val="800"/>
              </a:spcAft>
              <a:buFont typeface="Wingdings" panose="05000000000000000000" pitchFamily="2" charset="2"/>
              <a:buChar char="q"/>
            </a:pP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It operates three refineries in Bina, Kochi and Mumbai. BPCL is India's second-largest government-owned downstream oil producer, whose operations are overseen by the Ministry of Petroleum and Natural Gas. </a:t>
            </a:r>
            <a:endParaRPr lang="en-IN" sz="2000" kern="100" dirty="0">
              <a:latin typeface="Bahnschrift" panose="020B0502040204020203"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q"/>
            </a:pPr>
            <a:r>
              <a:rPr lang="en-US" sz="2000" b="0" i="0" dirty="0">
                <a:effectLst/>
                <a:latin typeface="Bahnschrift" panose="020B0502040204020203" pitchFamily="34" charset="0"/>
              </a:rPr>
              <a:t>It carries out production of oil and natural gas, refining of crude oil and marketing and distribution of petroleum products. The company also focuses on renewable energy. </a:t>
            </a:r>
          </a:p>
          <a:p>
            <a:pPr marL="285750" indent="-285750">
              <a:lnSpc>
                <a:spcPct val="107000"/>
              </a:lnSpc>
              <a:spcAft>
                <a:spcPts val="800"/>
              </a:spcAft>
              <a:buFont typeface="Wingdings" panose="05000000000000000000" pitchFamily="2" charset="2"/>
              <a:buChar char="q"/>
            </a:pPr>
            <a:r>
              <a:rPr lang="en-US" sz="2000" b="0" i="0" dirty="0">
                <a:effectLst/>
                <a:latin typeface="Bahnschrift" panose="020B0502040204020203" pitchFamily="34" charset="0"/>
              </a:rPr>
              <a:t>BPCL markets products through a network of retail outlets, dealers, and distributors. The company also provides fuel to domestic and international airlines. It has refineries in Maharashtra, Kerala, Assam and Madhya Pradesh in India. The company markets its products under various brands, including MAK, Speed, and </a:t>
            </a:r>
            <a:r>
              <a:rPr lang="en-US" sz="2000" b="0" i="0" dirty="0" err="1">
                <a:effectLst/>
                <a:latin typeface="Bahnschrift" panose="020B0502040204020203" pitchFamily="34" charset="0"/>
              </a:rPr>
              <a:t>Bharatgas</a:t>
            </a:r>
            <a:r>
              <a:rPr lang="en-US" sz="2000" b="0" i="0" dirty="0">
                <a:effectLst/>
                <a:latin typeface="Bahnschrift" panose="020B0502040204020203" pitchFamily="34" charset="0"/>
              </a:rPr>
              <a:t>.</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IN"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8711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1000"/>
                                        <p:tgtEl>
                                          <p:spTgt spid="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ppt_x"/>
                                          </p:val>
                                        </p:tav>
                                        <p:tav tm="100000">
                                          <p:val>
                                            <p:strVal val="#ppt_x"/>
                                          </p:val>
                                        </p:tav>
                                      </p:tavLst>
                                    </p:anim>
                                    <p:anim calcmode="lin" valueType="num">
                                      <p:cBhvr additive="base">
                                        <p:cTn id="17"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96B16-6F43-8AE5-673C-3AD43D5BA7BE}"/>
              </a:ext>
            </a:extLst>
          </p:cNvPr>
          <p:cNvSpPr txBox="1"/>
          <p:nvPr/>
        </p:nvSpPr>
        <p:spPr>
          <a:xfrm>
            <a:off x="0" y="0"/>
            <a:ext cx="7530388" cy="461665"/>
          </a:xfrm>
          <a:prstGeom prst="rect">
            <a:avLst/>
          </a:prstGeom>
          <a:noFill/>
        </p:spPr>
        <p:txBody>
          <a:bodyPr wrap="square" rtlCol="0">
            <a:spAutoFit/>
          </a:bodyPr>
          <a:lstStyle/>
          <a:p>
            <a:r>
              <a:rPr lang="en-US" sz="2400" b="1" i="0" dirty="0">
                <a:solidFill>
                  <a:srgbClr val="040C28"/>
                </a:solidFill>
                <a:effectLst/>
                <a:latin typeface="Bahnschrift" panose="020B0502040204020203" pitchFamily="34" charset="0"/>
              </a:rPr>
              <a:t>BHARAT PETROLEUM CORPORATION LIMITED</a:t>
            </a:r>
            <a:r>
              <a:rPr lang="en-US" sz="2400" b="1" i="0" dirty="0">
                <a:solidFill>
                  <a:srgbClr val="202124"/>
                </a:solidFill>
                <a:effectLst/>
                <a:latin typeface="Bahnschrift" panose="020B0502040204020203" pitchFamily="34" charset="0"/>
              </a:rPr>
              <a:t> (BPCL)</a:t>
            </a:r>
            <a:endParaRPr lang="en-IN" sz="2400" b="1" dirty="0">
              <a:solidFill>
                <a:schemeClr val="bg1"/>
              </a:solidFill>
              <a:latin typeface="Bahnschrift" panose="020B0502040204020203" pitchFamily="34" charset="0"/>
            </a:endParaRPr>
          </a:p>
        </p:txBody>
      </p:sp>
      <p:sp>
        <p:nvSpPr>
          <p:cNvPr id="4" name="Title 1">
            <a:extLst>
              <a:ext uri="{FF2B5EF4-FFF2-40B4-BE49-F238E27FC236}">
                <a16:creationId xmlns:a16="http://schemas.microsoft.com/office/drawing/2014/main" id="{5DDC2221-B9B1-8B3D-0DCE-BB20C15C3310}"/>
              </a:ext>
            </a:extLst>
          </p:cNvPr>
          <p:cNvSpPr txBox="1">
            <a:spLocks/>
          </p:cNvSpPr>
          <p:nvPr/>
        </p:nvSpPr>
        <p:spPr>
          <a:xfrm>
            <a:off x="429393" y="977225"/>
            <a:ext cx="11186160" cy="751840"/>
          </a:xfrm>
          <a:prstGeom prst="rect">
            <a:avLst/>
          </a:prstGeom>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4800" b="1">
                <a:effectLst/>
                <a:latin typeface="Bahnschrift" panose="020B0502040204020203" pitchFamily="34" charset="0"/>
              </a:rPr>
              <a:t>A C T U A L  VS  F O R E C A S T S</a:t>
            </a:r>
            <a:endParaRPr lang="en-IN" sz="4800" b="1" dirty="0">
              <a:effectLst/>
              <a:latin typeface="Bahnschrift" panose="020B0502040204020203" pitchFamily="34" charset="0"/>
            </a:endParaRPr>
          </a:p>
        </p:txBody>
      </p:sp>
      <p:graphicFrame>
        <p:nvGraphicFramePr>
          <p:cNvPr id="5" name="Chart 4">
            <a:extLst>
              <a:ext uri="{FF2B5EF4-FFF2-40B4-BE49-F238E27FC236}">
                <a16:creationId xmlns:a16="http://schemas.microsoft.com/office/drawing/2014/main" id="{522A2CDF-7B28-1767-D13B-340DFD17A383}"/>
              </a:ext>
            </a:extLst>
          </p:cNvPr>
          <p:cNvGraphicFramePr>
            <a:graphicFrameLocks/>
          </p:cNvGraphicFramePr>
          <p:nvPr>
            <p:extLst>
              <p:ext uri="{D42A27DB-BD31-4B8C-83A1-F6EECF244321}">
                <p14:modId xmlns:p14="http://schemas.microsoft.com/office/powerpoint/2010/main" val="3647441500"/>
              </p:ext>
            </p:extLst>
          </p:nvPr>
        </p:nvGraphicFramePr>
        <p:xfrm>
          <a:off x="5767137" y="2244625"/>
          <a:ext cx="6085840" cy="36487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1CE0FAEF-078B-3CBE-654B-A2C6D5014252}"/>
              </a:ext>
            </a:extLst>
          </p:cNvPr>
          <p:cNvGraphicFramePr>
            <a:graphicFrameLocks/>
          </p:cNvGraphicFramePr>
          <p:nvPr>
            <p:extLst>
              <p:ext uri="{D42A27DB-BD31-4B8C-83A1-F6EECF244321}">
                <p14:modId xmlns:p14="http://schemas.microsoft.com/office/powerpoint/2010/main" val="1566109132"/>
              </p:ext>
            </p:extLst>
          </p:nvPr>
        </p:nvGraphicFramePr>
        <p:xfrm>
          <a:off x="148272" y="2244625"/>
          <a:ext cx="5541328" cy="364871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CDAF8B94-ABCF-0E91-8522-4063B55AB420}"/>
              </a:ext>
            </a:extLst>
          </p:cNvPr>
          <p:cNvPicPr>
            <a:picLocks noChangeAspect="1"/>
          </p:cNvPicPr>
          <p:nvPr/>
        </p:nvPicPr>
        <p:blipFill>
          <a:blip r:embed="rId4"/>
          <a:stretch>
            <a:fillRect/>
          </a:stretch>
        </p:blipFill>
        <p:spPr>
          <a:xfrm>
            <a:off x="10973205" y="101083"/>
            <a:ext cx="1218795" cy="830997"/>
          </a:xfrm>
          <a:prstGeom prst="rect">
            <a:avLst/>
          </a:prstGeom>
        </p:spPr>
      </p:pic>
    </p:spTree>
    <p:extLst>
      <p:ext uri="{BB962C8B-B14F-4D97-AF65-F5344CB8AC3E}">
        <p14:creationId xmlns:p14="http://schemas.microsoft.com/office/powerpoint/2010/main" val="2582467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5" grpId="0">
        <p:bldAsOne/>
      </p:bldGraphic>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7FEED38-2906-851B-C234-7941A6DB27B1}"/>
              </a:ext>
            </a:extLst>
          </p:cNvPr>
          <p:cNvSpPr txBox="1"/>
          <p:nvPr/>
        </p:nvSpPr>
        <p:spPr>
          <a:xfrm>
            <a:off x="1278044" y="215890"/>
            <a:ext cx="9625263" cy="646331"/>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en-IN" sz="3600" b="1" i="0" dirty="0">
                <a:effectLst/>
                <a:latin typeface="Bahnschrift" panose="020B0502040204020203" pitchFamily="34" charset="0"/>
              </a:rPr>
              <a:t>INDIAN OIL CORPORATION LIMITED (IOCL)</a:t>
            </a:r>
            <a:endParaRPr lang="en-IN" sz="3600" b="1" dirty="0">
              <a:latin typeface="Bahnschrift" panose="020B0502040204020203" pitchFamily="34" charset="0"/>
            </a:endParaRPr>
          </a:p>
        </p:txBody>
      </p:sp>
      <p:sp>
        <p:nvSpPr>
          <p:cNvPr id="10" name="TextBox 9">
            <a:extLst>
              <a:ext uri="{FF2B5EF4-FFF2-40B4-BE49-F238E27FC236}">
                <a16:creationId xmlns:a16="http://schemas.microsoft.com/office/drawing/2014/main" id="{15DD4267-A1B7-BC56-1EDB-D16BE9293F2D}"/>
              </a:ext>
            </a:extLst>
          </p:cNvPr>
          <p:cNvSpPr txBox="1"/>
          <p:nvPr/>
        </p:nvSpPr>
        <p:spPr>
          <a:xfrm>
            <a:off x="209941" y="2372358"/>
            <a:ext cx="11761470" cy="3392724"/>
          </a:xfrm>
          <a:prstGeom prst="rect">
            <a:avLst/>
          </a:prstGeom>
          <a:solidFill>
            <a:schemeClr val="accent5">
              <a:lumMod val="40000"/>
              <a:lumOff val="60000"/>
            </a:schemeClr>
          </a:solidFill>
        </p:spPr>
        <p:txBody>
          <a:bodyPr wrap="square">
            <a:spAutoFit/>
          </a:bodyPr>
          <a:lstStyle/>
          <a:p>
            <a:pPr marL="342900" indent="-342900">
              <a:lnSpc>
                <a:spcPct val="107000"/>
              </a:lnSpc>
              <a:spcAft>
                <a:spcPts val="800"/>
              </a:spcAft>
              <a:buFont typeface="Wingdings" panose="05000000000000000000" pitchFamily="2" charset="2"/>
              <a:buChar char="q"/>
            </a:pPr>
            <a:r>
              <a:rPr lang="en-IN" sz="2000" b="1" kern="100" dirty="0">
                <a:effectLst/>
                <a:latin typeface="Bahnschrift" panose="020B0502040204020203" pitchFamily="34" charset="0"/>
                <a:ea typeface="Calibri" panose="020F0502020204030204" pitchFamily="34" charset="0"/>
                <a:cs typeface="Times New Roman" panose="02020603050405020304" pitchFamily="18" charset="0"/>
              </a:rPr>
              <a:t>IOCL </a:t>
            </a: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is a public-sector enterprise with the Government of India holding a majority stake in the company. IOCL is India’s largest Government-owned oil company with its products and services catalogue including exploration and production of petrochemicals, crude oil, and natural gas. </a:t>
            </a:r>
            <a:endParaRPr lang="en-IN"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q"/>
            </a:pP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Deals in extracting oil, refining it, transporting it via pipelines, and marketing petrochemical products.</a:t>
            </a:r>
          </a:p>
          <a:p>
            <a:pPr lvl="0">
              <a:lnSpc>
                <a:spcPct val="107000"/>
              </a:lnSpc>
            </a:pPr>
            <a:endParaRPr lang="en-IN"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q"/>
            </a:pP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Operates 11 of the 23 refineries in India and has a combined refining capacity of 80.7 million tonnes in a year.</a:t>
            </a:r>
          </a:p>
          <a:p>
            <a:pPr lvl="0">
              <a:lnSpc>
                <a:spcPct val="107000"/>
              </a:lnSpc>
            </a:pPr>
            <a:endParaRPr lang="en-IN" kern="100" dirty="0">
              <a:effectLst/>
              <a:latin typeface="Bahnschrift" panose="020B0502040204020203"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q"/>
            </a:pPr>
            <a:r>
              <a:rPr lang="en-IN" sz="2000" kern="100" dirty="0">
                <a:effectLst/>
                <a:latin typeface="Bahnschrift" panose="020B0502040204020203" pitchFamily="34" charset="0"/>
                <a:ea typeface="Calibri" panose="020F0502020204030204" pitchFamily="34" charset="0"/>
                <a:cs typeface="Times New Roman" panose="02020603050405020304" pitchFamily="18" charset="0"/>
              </a:rPr>
              <a:t>Operates in Sri Lanka, Mauritius, and the Middle East via its subsidiaries.</a:t>
            </a:r>
            <a:endParaRPr lang="en-IN" kern="100" dirty="0">
              <a:effectLst/>
              <a:latin typeface="Bahnschrift" panose="020B0502040204020203" pitchFamily="34" charset="0"/>
              <a:ea typeface="Calibri" panose="020F0502020204030204" pitchFamily="34" charset="0"/>
              <a:cs typeface="Times New Roman" panose="02020603050405020304" pitchFamily="18" charset="0"/>
            </a:endParaRPr>
          </a:p>
        </p:txBody>
      </p:sp>
      <p:sp>
        <p:nvSpPr>
          <p:cNvPr id="11" name="Title 1">
            <a:extLst>
              <a:ext uri="{FF2B5EF4-FFF2-40B4-BE49-F238E27FC236}">
                <a16:creationId xmlns:a16="http://schemas.microsoft.com/office/drawing/2014/main" id="{D8AB30BA-988E-9646-47C4-859A989FC903}"/>
              </a:ext>
            </a:extLst>
          </p:cNvPr>
          <p:cNvSpPr txBox="1">
            <a:spLocks/>
          </p:cNvSpPr>
          <p:nvPr/>
        </p:nvSpPr>
        <p:spPr>
          <a:xfrm>
            <a:off x="594805" y="1362479"/>
            <a:ext cx="11128032" cy="646331"/>
          </a:xfrm>
          <a:prstGeom prst="rect">
            <a:avLst/>
          </a:prstGeom>
          <a:ln/>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4000" b="1" dirty="0">
                <a:effectLst/>
                <a:latin typeface="Bahnschrift" panose="020B0502040204020203" pitchFamily="34" charset="0"/>
              </a:rPr>
              <a:t>I N T R O D U C T I O N   O F   C O M P A N Y </a:t>
            </a:r>
          </a:p>
        </p:txBody>
      </p:sp>
      <p:pic>
        <p:nvPicPr>
          <p:cNvPr id="13" name="Picture 12">
            <a:extLst>
              <a:ext uri="{FF2B5EF4-FFF2-40B4-BE49-F238E27FC236}">
                <a16:creationId xmlns:a16="http://schemas.microsoft.com/office/drawing/2014/main" id="{E5AE4E79-3FA7-053A-876D-2D7F81F54758}"/>
              </a:ext>
            </a:extLst>
          </p:cNvPr>
          <p:cNvPicPr>
            <a:picLocks noChangeAspect="1"/>
          </p:cNvPicPr>
          <p:nvPr/>
        </p:nvPicPr>
        <p:blipFill>
          <a:blip r:embed="rId2"/>
          <a:stretch>
            <a:fillRect/>
          </a:stretch>
        </p:blipFill>
        <p:spPr>
          <a:xfrm>
            <a:off x="11331094" y="125689"/>
            <a:ext cx="640317" cy="765179"/>
          </a:xfrm>
          <a:prstGeom prst="rect">
            <a:avLst/>
          </a:prstGeom>
        </p:spPr>
      </p:pic>
    </p:spTree>
    <p:extLst>
      <p:ext uri="{BB962C8B-B14F-4D97-AF65-F5344CB8AC3E}">
        <p14:creationId xmlns:p14="http://schemas.microsoft.com/office/powerpoint/2010/main" val="3742871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1000"/>
                                        <p:tgtEl>
                                          <p:spTgt spid="8"/>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ppt_x"/>
                                          </p:val>
                                        </p:tav>
                                        <p:tav tm="100000">
                                          <p:val>
                                            <p:strVal val="#ppt_x"/>
                                          </p:val>
                                        </p:tav>
                                      </p:tavLst>
                                    </p:anim>
                                    <p:anim calcmode="lin" valueType="num">
                                      <p:cBhvr additive="base">
                                        <p:cTn id="17"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D96B16-6F43-8AE5-673C-3AD43D5BA7BE}"/>
              </a:ext>
            </a:extLst>
          </p:cNvPr>
          <p:cNvSpPr txBox="1"/>
          <p:nvPr/>
        </p:nvSpPr>
        <p:spPr>
          <a:xfrm>
            <a:off x="0" y="0"/>
            <a:ext cx="7530388" cy="461665"/>
          </a:xfrm>
          <a:prstGeom prst="rect">
            <a:avLst/>
          </a:prstGeom>
          <a:noFill/>
        </p:spPr>
        <p:txBody>
          <a:bodyPr wrap="square" rtlCol="0">
            <a:spAutoFit/>
          </a:bodyPr>
          <a:lstStyle/>
          <a:p>
            <a:r>
              <a:rPr lang="en-IN" sz="2400" b="1" i="0" dirty="0">
                <a:effectLst/>
                <a:latin typeface="Bahnschrift" panose="020B0502040204020203" pitchFamily="34" charset="0"/>
              </a:rPr>
              <a:t>INDIAN OIL CORPORATION LIMITED (IOCL)</a:t>
            </a:r>
            <a:endParaRPr lang="en-IN" sz="2400" b="1" dirty="0">
              <a:latin typeface="Bahnschrift" panose="020B0502040204020203" pitchFamily="34" charset="0"/>
            </a:endParaRPr>
          </a:p>
        </p:txBody>
      </p:sp>
      <p:graphicFrame>
        <p:nvGraphicFramePr>
          <p:cNvPr id="3" name="Chart 2">
            <a:extLst>
              <a:ext uri="{FF2B5EF4-FFF2-40B4-BE49-F238E27FC236}">
                <a16:creationId xmlns:a16="http://schemas.microsoft.com/office/drawing/2014/main" id="{78DF2E5D-2FB8-A80E-7A2B-DE8AD02F2895}"/>
              </a:ext>
            </a:extLst>
          </p:cNvPr>
          <p:cNvGraphicFramePr>
            <a:graphicFrameLocks/>
          </p:cNvGraphicFramePr>
          <p:nvPr>
            <p:extLst>
              <p:ext uri="{D42A27DB-BD31-4B8C-83A1-F6EECF244321}">
                <p14:modId xmlns:p14="http://schemas.microsoft.com/office/powerpoint/2010/main" val="58997576"/>
              </p:ext>
            </p:extLst>
          </p:nvPr>
        </p:nvGraphicFramePr>
        <p:xfrm>
          <a:off x="187692" y="2230655"/>
          <a:ext cx="5367288" cy="3448784"/>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20105E73-82C0-CEA9-F9B5-73F8EB2DC1D2}"/>
              </a:ext>
            </a:extLst>
          </p:cNvPr>
          <p:cNvSpPr txBox="1">
            <a:spLocks/>
          </p:cNvSpPr>
          <p:nvPr/>
        </p:nvSpPr>
        <p:spPr>
          <a:xfrm>
            <a:off x="465092" y="970239"/>
            <a:ext cx="11186160" cy="751840"/>
          </a:xfrm>
          <a:prstGeom prst="rect">
            <a:avLst/>
          </a:prstGeom>
        </p:spPr>
        <p:style>
          <a:lnRef idx="2">
            <a:schemeClr val="accent1"/>
          </a:lnRef>
          <a:fillRef idx="1">
            <a:schemeClr val="lt1"/>
          </a:fillRef>
          <a:effectRef idx="0">
            <a:schemeClr val="accent1"/>
          </a:effectRef>
          <a:fontRef idx="minor">
            <a:schemeClr val="dk1"/>
          </a:fontRef>
        </p:style>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IN" sz="4800" b="1">
                <a:effectLst/>
                <a:latin typeface="Bahnschrift" panose="020B0502040204020203" pitchFamily="34" charset="0"/>
              </a:rPr>
              <a:t>A C T U A L  VS  F O R E C A S T S</a:t>
            </a:r>
            <a:endParaRPr lang="en-IN" sz="4800" b="1" dirty="0">
              <a:effectLst/>
              <a:latin typeface="Bahnschrift" panose="020B0502040204020203" pitchFamily="34" charset="0"/>
            </a:endParaRPr>
          </a:p>
        </p:txBody>
      </p:sp>
      <p:graphicFrame>
        <p:nvGraphicFramePr>
          <p:cNvPr id="5" name="Chart 4">
            <a:extLst>
              <a:ext uri="{FF2B5EF4-FFF2-40B4-BE49-F238E27FC236}">
                <a16:creationId xmlns:a16="http://schemas.microsoft.com/office/drawing/2014/main" id="{3D710628-B68D-578A-98FC-8D3AEF368740}"/>
              </a:ext>
            </a:extLst>
          </p:cNvPr>
          <p:cNvGraphicFramePr>
            <a:graphicFrameLocks/>
          </p:cNvGraphicFramePr>
          <p:nvPr>
            <p:extLst>
              <p:ext uri="{D42A27DB-BD31-4B8C-83A1-F6EECF244321}">
                <p14:modId xmlns:p14="http://schemas.microsoft.com/office/powerpoint/2010/main" val="4209621218"/>
              </p:ext>
            </p:extLst>
          </p:nvPr>
        </p:nvGraphicFramePr>
        <p:xfrm>
          <a:off x="5648960" y="2230654"/>
          <a:ext cx="6355348" cy="3448785"/>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9C4F6F5A-C5F6-EF04-A82B-CE2E9BDFD718}"/>
              </a:ext>
            </a:extLst>
          </p:cNvPr>
          <p:cNvPicPr>
            <a:picLocks noChangeAspect="1"/>
          </p:cNvPicPr>
          <p:nvPr/>
        </p:nvPicPr>
        <p:blipFill>
          <a:blip r:embed="rId4"/>
          <a:stretch>
            <a:fillRect/>
          </a:stretch>
        </p:blipFill>
        <p:spPr>
          <a:xfrm>
            <a:off x="11331094" y="125689"/>
            <a:ext cx="640317" cy="765179"/>
          </a:xfrm>
          <a:prstGeom prst="rect">
            <a:avLst/>
          </a:prstGeom>
        </p:spPr>
      </p:pic>
    </p:spTree>
    <p:extLst>
      <p:ext uri="{BB962C8B-B14F-4D97-AF65-F5344CB8AC3E}">
        <p14:creationId xmlns:p14="http://schemas.microsoft.com/office/powerpoint/2010/main" val="1633867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2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animBg="1"/>
      <p:bldGraphic spid="5"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purl.org/dc/elements/1.1/"/>
    <ds:schemaRef ds:uri="71af3243-3dd4-4a8d-8c0d-dd76da1f02a5"/>
    <ds:schemaRef ds:uri="http://schemas.openxmlformats.org/package/2006/metadata/core-properties"/>
    <ds:schemaRef ds:uri="http://schemas.microsoft.com/office/infopath/2007/PartnerControls"/>
    <ds:schemaRef ds:uri="http://purl.org/dc/dcmitype/"/>
    <ds:schemaRef ds:uri="http://purl.org/dc/terms/"/>
    <ds:schemaRef ds:uri="http://schemas.microsoft.com/office/2006/documentManagement/types"/>
    <ds:schemaRef ds:uri="16c05727-aa75-4e4a-9b5f-8a80a116589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1304</TotalTime>
  <Words>1812</Words>
  <Application>Microsoft Office PowerPoint</Application>
  <PresentationFormat>Widescreen</PresentationFormat>
  <Paragraphs>114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Bahnschrift</vt:lpstr>
      <vt:lpstr>Calibri</vt:lpstr>
      <vt:lpstr>Calibri Light</vt:lpstr>
      <vt:lpstr>Wingdings</vt:lpstr>
      <vt:lpstr>Wingdings 2</vt:lpstr>
      <vt:lpstr>Office Theme</vt:lpstr>
      <vt:lpstr>A Project of  Financial Accounting and Control (2023-2025)</vt:lpstr>
      <vt:lpstr>I N T R O D U C T I O N  O F   O I L  A N D  G A S   I N D U S T R Y</vt:lpstr>
      <vt:lpstr>S E C T O R A L    A N A L Y S I 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 I N A N C I A L   R A T I O S   A N A L Y S I 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on  Financial Accounting and Control</dc:title>
  <dc:creator>shikha hardiha</dc:creator>
  <cp:lastModifiedBy>mayuridike09@hotmail.com</cp:lastModifiedBy>
  <cp:revision>14</cp:revision>
  <dcterms:created xsi:type="dcterms:W3CDTF">2023-09-20T17:15:16Z</dcterms:created>
  <dcterms:modified xsi:type="dcterms:W3CDTF">2023-09-24T15:04:27Z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